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799263" cy="9929813"/>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88" d="100"/>
          <a:sy n="88" d="100"/>
        </p:scale>
        <p:origin x="-1056" y="-1357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2020-05-11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2020-05-11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gif"/><Relationship Id="rId2" Type="http://schemas.openxmlformats.org/officeDocument/2006/relationships/hyperlink" Target="mailto:jungyeol@korea.ac.kr" TargetMode="Externa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gif"/><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95"/>
          <p:cNvSpPr>
            <a:spLocks noChangeArrowheads="1"/>
          </p:cNvSpPr>
          <p:nvPr/>
        </p:nvSpPr>
        <p:spPr bwMode="auto">
          <a:xfrm>
            <a:off x="4801413" y="20652490"/>
            <a:ext cx="4916185" cy="504598"/>
          </a:xfrm>
          <a:prstGeom prst="flowChartAlternateProcess">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Chip Design Overview</a:t>
            </a:r>
          </a:p>
        </p:txBody>
      </p:sp>
      <p:sp>
        <p:nvSpPr>
          <p:cNvPr id="28" name="Rectangle 691"/>
          <p:cNvSpPr>
            <a:spLocks noChangeArrowheads="1"/>
          </p:cNvSpPr>
          <p:nvPr/>
        </p:nvSpPr>
        <p:spPr bwMode="auto">
          <a:xfrm>
            <a:off x="5670640" y="10682929"/>
            <a:ext cx="3111009" cy="504598"/>
          </a:xfrm>
          <a:prstGeom prst="flowChartAlternateProcess">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Introduction</a:t>
            </a:r>
          </a:p>
        </p:txBody>
      </p:sp>
      <p:sp>
        <p:nvSpPr>
          <p:cNvPr id="86" name="Rectangle 696"/>
          <p:cNvSpPr>
            <a:spLocks noChangeArrowheads="1"/>
          </p:cNvSpPr>
          <p:nvPr/>
        </p:nvSpPr>
        <p:spPr bwMode="auto">
          <a:xfrm>
            <a:off x="20959013" y="32988034"/>
            <a:ext cx="2748313" cy="504598"/>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0" b="1" cap="small" dirty="0">
                <a:solidFill>
                  <a:schemeClr val="bg1"/>
                </a:solidFill>
              </a:rPr>
              <a:t>Conclusion</a:t>
            </a:r>
          </a:p>
        </p:txBody>
      </p:sp>
      <p:sp>
        <p:nvSpPr>
          <p:cNvPr id="87" name="Rectangle 696"/>
          <p:cNvSpPr>
            <a:spLocks noChangeArrowheads="1"/>
          </p:cNvSpPr>
          <p:nvPr/>
        </p:nvSpPr>
        <p:spPr bwMode="auto">
          <a:xfrm>
            <a:off x="20334858" y="36232937"/>
            <a:ext cx="4435310" cy="504598"/>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0" b="1" cap="small" dirty="0">
                <a:solidFill>
                  <a:schemeClr val="bg1"/>
                </a:solidFill>
              </a:rPr>
              <a:t>Acknowledgement</a:t>
            </a:r>
          </a:p>
        </p:txBody>
      </p:sp>
      <p:sp>
        <p:nvSpPr>
          <p:cNvPr id="90" name="Text Box 640"/>
          <p:cNvSpPr txBox="1">
            <a:spLocks noChangeArrowheads="1"/>
          </p:cNvSpPr>
          <p:nvPr/>
        </p:nvSpPr>
        <p:spPr bwMode="auto">
          <a:xfrm>
            <a:off x="15843336" y="37042616"/>
            <a:ext cx="14036140" cy="707886"/>
          </a:xfrm>
          <a:prstGeom prst="rect">
            <a:avLst/>
          </a:prstGeom>
          <a:noFill/>
          <a:ln w="9525">
            <a:noFill/>
            <a:miter lim="800000"/>
            <a:headEnd/>
            <a:tailEnd/>
          </a:ln>
          <a:effec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latinLnBrk="0"/>
            <a:r>
              <a:rPr lang="en-US" altLang="ko-KR" sz="2000" dirty="0">
                <a:latin typeface="+mn-lt"/>
              </a:rPr>
              <a:t>The chip fabrication and EDA tool were supported by the IC Design Education Center (IDEC), Korea, and This work was supported in part by National Research Foundation (NRF) of Korea (2020R1A2C2007376 and 2020M2A8A4023713) </a:t>
            </a:r>
            <a:endParaRPr lang="ko-KR" altLang="en-US" sz="2000" b="1" dirty="0">
              <a:latin typeface="+mn-lt"/>
              <a:ea typeface="굴림" panose="020B0600000101010101" pitchFamily="50" charset="-127"/>
            </a:endParaRPr>
          </a:p>
        </p:txBody>
      </p:sp>
      <p:sp>
        <p:nvSpPr>
          <p:cNvPr id="91" name="Rectangle 696"/>
          <p:cNvSpPr>
            <a:spLocks noChangeArrowheads="1"/>
          </p:cNvSpPr>
          <p:nvPr/>
        </p:nvSpPr>
        <p:spPr bwMode="auto">
          <a:xfrm>
            <a:off x="20160931" y="10682929"/>
            <a:ext cx="5219081" cy="504598"/>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Results and Discussion</a:t>
            </a:r>
          </a:p>
        </p:txBody>
      </p:sp>
      <p:sp>
        <p:nvSpPr>
          <p:cNvPr id="57" name="Text Box 642"/>
          <p:cNvSpPr txBox="1">
            <a:spLocks noChangeArrowheads="1"/>
          </p:cNvSpPr>
          <p:nvPr/>
        </p:nvSpPr>
        <p:spPr bwMode="auto">
          <a:xfrm>
            <a:off x="4099165" y="6743943"/>
            <a:ext cx="22849441" cy="313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algn="ctr" fontAlgn="base" latinLnBrk="0"/>
            <a:r>
              <a:rPr lang="en-US" altLang="ko-KR" sz="3600" dirty="0"/>
              <a:t> Waseem </a:t>
            </a:r>
            <a:r>
              <a:rPr lang="en-US" altLang="ko-KR" sz="3600" dirty="0" err="1"/>
              <a:t>Muhammad</a:t>
            </a:r>
            <a:r>
              <a:rPr lang="en-US" altLang="ko-KR" sz="3600" baseline="30000" dirty="0" err="1"/>
              <a:t>a</a:t>
            </a:r>
            <a:r>
              <a:rPr lang="en-US" altLang="ko-KR" sz="3600" dirty="0"/>
              <a:t>, </a:t>
            </a:r>
            <a:r>
              <a:rPr lang="en-US" altLang="ko-KR" sz="3600" dirty="0" err="1"/>
              <a:t>Byeongjae</a:t>
            </a:r>
            <a:r>
              <a:rPr lang="en-US" altLang="ko-KR" sz="3600" dirty="0"/>
              <a:t> </a:t>
            </a:r>
            <a:r>
              <a:rPr lang="en-US" altLang="ko-KR" sz="3600" dirty="0" err="1"/>
              <a:t>Yu</a:t>
            </a:r>
            <a:r>
              <a:rPr lang="en-US" altLang="ko-KR" sz="3600" baseline="30000" dirty="0" err="1"/>
              <a:t>a</a:t>
            </a:r>
            <a:r>
              <a:rPr lang="en-US" altLang="ko-KR" sz="3600" dirty="0"/>
              <a:t>, </a:t>
            </a:r>
            <a:r>
              <a:rPr lang="en-US" altLang="ko-KR" sz="3600" dirty="0" err="1"/>
              <a:t>Minuk</a:t>
            </a:r>
            <a:r>
              <a:rPr lang="en-US" altLang="ko-KR" sz="3600" dirty="0"/>
              <a:t> </a:t>
            </a:r>
            <a:r>
              <a:rPr lang="en-US" altLang="ko-KR" sz="3600" dirty="0" err="1"/>
              <a:t>Seung</a:t>
            </a:r>
            <a:r>
              <a:rPr lang="en-US" altLang="ko-KR" sz="3600" baseline="30000" dirty="0" err="1"/>
              <a:t>b</a:t>
            </a:r>
            <a:r>
              <a:rPr lang="en-US" altLang="ko-KR" sz="3600" dirty="0"/>
              <a:t>, </a:t>
            </a:r>
            <a:r>
              <a:rPr lang="en-US" altLang="ko-KR" sz="3600" dirty="0" err="1"/>
              <a:t>Inyong</a:t>
            </a:r>
            <a:r>
              <a:rPr lang="en-US" altLang="ko-KR" sz="3600" dirty="0"/>
              <a:t> </a:t>
            </a:r>
            <a:r>
              <a:rPr lang="en-US" altLang="ko-KR" sz="3600" dirty="0" err="1"/>
              <a:t>Kwon</a:t>
            </a:r>
            <a:r>
              <a:rPr lang="en-US" altLang="ko-KR" sz="3600" baseline="30000" dirty="0" err="1"/>
              <a:t>b</a:t>
            </a:r>
            <a:r>
              <a:rPr lang="en-US" altLang="ko-KR" sz="3600" dirty="0"/>
              <a:t>, and Jung-</a:t>
            </a:r>
            <a:r>
              <a:rPr lang="en-US" altLang="ko-KR" sz="3600" dirty="0" err="1"/>
              <a:t>Yeol</a:t>
            </a:r>
            <a:r>
              <a:rPr lang="en-US" altLang="ko-KR" sz="3600" dirty="0"/>
              <a:t> </a:t>
            </a:r>
            <a:r>
              <a:rPr lang="en-US" altLang="ko-KR" sz="3600" dirty="0" err="1"/>
              <a:t>Yeom</a:t>
            </a:r>
            <a:r>
              <a:rPr lang="en-US" altLang="ko-KR" sz="3600" dirty="0"/>
              <a:t>*</a:t>
            </a:r>
            <a:r>
              <a:rPr lang="en-US" altLang="ko-KR" sz="3600" baseline="30000" dirty="0" err="1"/>
              <a:t>a,c</a:t>
            </a:r>
            <a:r>
              <a:rPr lang="ko-KR" altLang="en-US" sz="3364" dirty="0"/>
              <a:t> </a:t>
            </a:r>
          </a:p>
          <a:p>
            <a:pPr algn="ctr" latinLnBrk="0"/>
            <a:endParaRPr lang="en-US" sz="3364" i="1" dirty="0"/>
          </a:p>
          <a:p>
            <a:pPr latinLnBrk="0"/>
            <a:r>
              <a:rPr lang="en-US" altLang="ko-KR" sz="3200" b="1" baseline="30000" dirty="0"/>
              <a:t>a</a:t>
            </a:r>
            <a:r>
              <a:rPr lang="en-US" altLang="ko-KR" sz="3200" b="1" i="1" dirty="0"/>
              <a:t> Department of Bio-convergence Engineering, Korea University, Seoul, Korea</a:t>
            </a:r>
          </a:p>
          <a:p>
            <a:pPr latinLnBrk="0"/>
            <a:r>
              <a:rPr lang="en-US" altLang="ko-KR" sz="3200" b="1" baseline="30000" dirty="0"/>
              <a:t>b</a:t>
            </a:r>
            <a:r>
              <a:rPr lang="en-US" altLang="ko-KR" sz="3200" b="1" i="1" dirty="0"/>
              <a:t> Korea Atomic Energy Research Institute, Daejeon, Korea</a:t>
            </a:r>
            <a:endParaRPr lang="ko-KR" altLang="ko-KR" sz="3200" b="1" i="1" dirty="0"/>
          </a:p>
          <a:p>
            <a:pPr latinLnBrk="0"/>
            <a:r>
              <a:rPr lang="en-US" altLang="ko-KR" sz="3200" b="1" baseline="30000" dirty="0"/>
              <a:t>c</a:t>
            </a:r>
            <a:r>
              <a:rPr lang="en-US" altLang="ko-KR" sz="3200" b="1" i="1" baseline="30000" dirty="0"/>
              <a:t> </a:t>
            </a:r>
            <a:r>
              <a:rPr lang="en-US" altLang="ko-KR" sz="3200" b="1" i="1" dirty="0"/>
              <a:t>School of Biomedical Engineering, Korea University, Seoul, Korea </a:t>
            </a:r>
            <a:endParaRPr lang="ko-KR" altLang="ko-KR" sz="3200" b="1" i="1" dirty="0"/>
          </a:p>
          <a:p>
            <a:pPr latinLnBrk="0"/>
            <a:r>
              <a:rPr lang="en-GB" altLang="ko-KR" sz="3200" i="1" dirty="0"/>
              <a:t>*E-mail:</a:t>
            </a:r>
            <a:r>
              <a:rPr lang="en-GB" altLang="ko-KR" sz="3200" dirty="0"/>
              <a:t> </a:t>
            </a:r>
            <a:r>
              <a:rPr lang="en-GB" altLang="ko-KR" sz="3200" dirty="0">
                <a:hlinkClick r:id="rId2"/>
              </a:rPr>
              <a:t>jungyeol@korea.ac.kr</a:t>
            </a:r>
            <a:endParaRPr lang="en-GB" altLang="ko-KR" sz="3200" dirty="0"/>
          </a:p>
        </p:txBody>
      </p:sp>
      <p:sp>
        <p:nvSpPr>
          <p:cNvPr id="58" name="TextBox 57"/>
          <p:cNvSpPr txBox="1"/>
          <p:nvPr/>
        </p:nvSpPr>
        <p:spPr>
          <a:xfrm>
            <a:off x="1148701" y="11328817"/>
            <a:ext cx="12975677" cy="8956298"/>
          </a:xfrm>
          <a:prstGeom prst="rect">
            <a:avLst/>
          </a:prstGeom>
          <a:noFill/>
        </p:spPr>
        <p:txBody>
          <a:bodyPr wrap="square" rtlCol="0">
            <a:spAutoFit/>
          </a:bodyPr>
          <a:lstStyle/>
          <a:p>
            <a:pPr marL="457200" indent="-457200" algn="just" latinLnBrk="0">
              <a:buFont typeface="Wingdings" panose="05000000000000000000" pitchFamily="2" charset="2"/>
              <a:buChar char="q"/>
            </a:pPr>
            <a:r>
              <a:rPr lang="en-US" sz="3200" b="1" dirty="0"/>
              <a:t>Radiation effects on electronics </a:t>
            </a:r>
          </a:p>
          <a:p>
            <a:pPr marL="457200" indent="-457200" algn="just" latinLnBrk="0">
              <a:buFont typeface="Wingdings" panose="05000000000000000000" pitchFamily="2" charset="2"/>
              <a:buChar char="§"/>
            </a:pPr>
            <a:r>
              <a:rPr lang="en-US" sz="3200" dirty="0"/>
              <a:t>Single Event Transient (SET)</a:t>
            </a:r>
          </a:p>
          <a:p>
            <a:pPr marL="457200" indent="-457200" algn="just" latinLnBrk="0">
              <a:buFont typeface="Wingdings" panose="05000000000000000000" pitchFamily="2" charset="2"/>
              <a:buChar char="§"/>
            </a:pPr>
            <a:r>
              <a:rPr lang="en-US" sz="3200" dirty="0"/>
              <a:t>Single Event Upsets (SEU)</a:t>
            </a:r>
          </a:p>
          <a:p>
            <a:pPr marL="457200" indent="-457200" algn="just" latinLnBrk="0">
              <a:buFont typeface="Wingdings" panose="05000000000000000000" pitchFamily="2" charset="2"/>
              <a:buChar char="§"/>
            </a:pPr>
            <a:r>
              <a:rPr lang="en-US" sz="3200" dirty="0"/>
              <a:t>Single Event Latch-up (SEL)</a:t>
            </a:r>
          </a:p>
          <a:p>
            <a:pPr marL="457200" indent="-457200" algn="just" latinLnBrk="0">
              <a:buFont typeface="Wingdings" panose="05000000000000000000" pitchFamily="2" charset="2"/>
              <a:buChar char="§"/>
            </a:pPr>
            <a:r>
              <a:rPr lang="en-US" sz="3200" dirty="0"/>
              <a:t>Total Ionizing Dose effects (TID) etc. </a:t>
            </a:r>
          </a:p>
          <a:p>
            <a:pPr marL="457200" indent="-457200" algn="just" latinLnBrk="0">
              <a:buFont typeface="Wingdings" panose="05000000000000000000" pitchFamily="2" charset="2"/>
              <a:buChar char="§"/>
            </a:pPr>
            <a:endParaRPr lang="en-US" sz="3200" dirty="0"/>
          </a:p>
          <a:p>
            <a:pPr marL="457200" indent="-457200" algn="just" latinLnBrk="0">
              <a:buFont typeface="Wingdings" panose="05000000000000000000" pitchFamily="2" charset="2"/>
              <a:buChar char="q"/>
            </a:pPr>
            <a:r>
              <a:rPr lang="en-US" sz="3200" b="1" dirty="0"/>
              <a:t>Radiation-hardened-by-design (RHBD) </a:t>
            </a:r>
          </a:p>
          <a:p>
            <a:pPr marL="457200" indent="-457200" algn="just" latinLnBrk="0">
              <a:buFont typeface="Wingdings" panose="05000000000000000000" pitchFamily="2" charset="2"/>
              <a:buChar char="§"/>
            </a:pPr>
            <a:r>
              <a:rPr lang="en-US" sz="3200" dirty="0"/>
              <a:t>Techniques to minimize the impact of radiation in circuits under high radiation environments such as nuclear power plants or outer space</a:t>
            </a:r>
          </a:p>
          <a:p>
            <a:pPr marL="457200" indent="-457200" algn="just" latinLnBrk="0">
              <a:buFont typeface="Wingdings" panose="05000000000000000000" pitchFamily="2" charset="2"/>
              <a:buChar char="§"/>
            </a:pPr>
            <a:r>
              <a:rPr lang="en-US" sz="3200" dirty="0"/>
              <a:t>Radiation hardening by physical modification</a:t>
            </a:r>
          </a:p>
          <a:p>
            <a:pPr marL="457200" indent="-457200" algn="just" latinLnBrk="0">
              <a:buFont typeface="Wingdings" panose="05000000000000000000" pitchFamily="2" charset="2"/>
              <a:buChar char="§"/>
            </a:pPr>
            <a:r>
              <a:rPr lang="en-US" sz="3200" dirty="0"/>
              <a:t>Silicon on insulator (SOI), enclosed layout transistor (ELT), etc.</a:t>
            </a:r>
          </a:p>
          <a:p>
            <a:pPr marL="457200" indent="-457200" algn="just" latinLnBrk="0">
              <a:buFont typeface="Wingdings" panose="05000000000000000000" pitchFamily="2" charset="2"/>
              <a:buChar char="§"/>
            </a:pPr>
            <a:r>
              <a:rPr lang="en-US" sz="3200" dirty="0"/>
              <a:t>Radiation hardening by logical modification</a:t>
            </a:r>
          </a:p>
          <a:p>
            <a:pPr marL="457200" indent="-457200" algn="just" latinLnBrk="0">
              <a:buFont typeface="Wingdings" panose="05000000000000000000" pitchFamily="2" charset="2"/>
              <a:buChar char="§"/>
            </a:pPr>
            <a:r>
              <a:rPr lang="en-US" sz="3200" dirty="0"/>
              <a:t>Triple modular redundancy (TMR), error detection and correction (EDAC)</a:t>
            </a:r>
          </a:p>
          <a:p>
            <a:pPr marL="457200" indent="-457200" algn="just" latinLnBrk="0">
              <a:buFont typeface="Wingdings" panose="05000000000000000000" pitchFamily="2" charset="2"/>
              <a:buChar char="§"/>
            </a:pPr>
            <a:endParaRPr lang="en-US" sz="3200" dirty="0"/>
          </a:p>
          <a:p>
            <a:pPr marL="457200" indent="-457200" algn="just" latinLnBrk="0">
              <a:buFont typeface="Wingdings" panose="05000000000000000000" pitchFamily="2" charset="2"/>
              <a:buChar char="q"/>
            </a:pPr>
            <a:r>
              <a:rPr lang="en-US" sz="3200" b="1" dirty="0"/>
              <a:t>Aim of this work</a:t>
            </a:r>
          </a:p>
          <a:p>
            <a:pPr marL="457200" indent="-457200" algn="just" latinLnBrk="0">
              <a:buFont typeface="Wingdings" panose="05000000000000000000" pitchFamily="2" charset="2"/>
              <a:buChar char="§"/>
            </a:pPr>
            <a:r>
              <a:rPr lang="en-US" sz="3200" dirty="0"/>
              <a:t>Developing a RHBD pre-amplifier architecture with high gain and maximum swing that is immune to radiation impact events in high radiation environments.</a:t>
            </a:r>
          </a:p>
        </p:txBody>
      </p:sp>
      <p:sp>
        <p:nvSpPr>
          <p:cNvPr id="69" name="TextBox 68"/>
          <p:cNvSpPr txBox="1"/>
          <p:nvPr/>
        </p:nvSpPr>
        <p:spPr>
          <a:xfrm>
            <a:off x="14970421" y="31893647"/>
            <a:ext cx="14741870" cy="830997"/>
          </a:xfrm>
          <a:prstGeom prst="rect">
            <a:avLst/>
          </a:prstGeom>
          <a:noFill/>
        </p:spPr>
        <p:txBody>
          <a:bodyPr wrap="square" rtlCol="0">
            <a:spAutoFit/>
          </a:bodyPr>
          <a:lstStyle/>
          <a:p>
            <a:pPr algn="ctr" latinLnBrk="0"/>
            <a:r>
              <a:rPr lang="en-US" altLang="ko-KR" sz="2400" b="1" dirty="0"/>
              <a:t>Fig. 4. </a:t>
            </a:r>
            <a:r>
              <a:rPr lang="en-US" sz="2400" b="1" dirty="0"/>
              <a:t>Simulation results of pre-amplifier.  Voltage gain and phase margin (A), Unity gain bandwidth (B) and  Input  referred noise (C)</a:t>
            </a:r>
            <a:r>
              <a:rPr lang="en-US" sz="2400" b="1" dirty="0" err="1"/>
              <a:t>cof</a:t>
            </a:r>
            <a:r>
              <a:rPr lang="en-US" sz="2400" b="1" dirty="0"/>
              <a:t> the amplifier.  </a:t>
            </a:r>
            <a:endParaRPr lang="en-US" altLang="ko-KR" sz="2400" b="1" dirty="0"/>
          </a:p>
        </p:txBody>
      </p:sp>
      <p:sp>
        <p:nvSpPr>
          <p:cNvPr id="73" name="TextBox 72"/>
          <p:cNvSpPr txBox="1"/>
          <p:nvPr/>
        </p:nvSpPr>
        <p:spPr>
          <a:xfrm>
            <a:off x="15218024" y="33868930"/>
            <a:ext cx="14741870" cy="2062103"/>
          </a:xfrm>
          <a:prstGeom prst="rect">
            <a:avLst/>
          </a:prstGeom>
          <a:noFill/>
        </p:spPr>
        <p:txBody>
          <a:bodyPr wrap="square" rtlCol="0">
            <a:spAutoFit/>
          </a:bodyPr>
          <a:lstStyle/>
          <a:p>
            <a:pPr marL="457200" indent="-457200" algn="just" latinLnBrk="0">
              <a:buFont typeface="Wingdings" panose="05000000000000000000" pitchFamily="2" charset="2"/>
              <a:buChar char="§"/>
            </a:pPr>
            <a:r>
              <a:rPr lang="en-US" sz="3200" dirty="0"/>
              <a:t>We have implemented RHBD technique using Guard Ring, compatible with standard  circuit processes for electronics in harsh radiation conditions.</a:t>
            </a:r>
          </a:p>
          <a:p>
            <a:pPr marL="457200" indent="-457200" algn="just" latinLnBrk="0">
              <a:buFont typeface="Wingdings" panose="05000000000000000000" pitchFamily="2" charset="2"/>
              <a:buChar char="§"/>
            </a:pPr>
            <a:r>
              <a:rPr lang="en-US" sz="3200" dirty="0"/>
              <a:t>The chip design has been fabricated and will be measured in high radiation                  environments.</a:t>
            </a:r>
            <a:endParaRPr lang="en-US" altLang="ko-KR" sz="3200" dirty="0">
              <a:solidFill>
                <a:srgbClr val="FF0000"/>
              </a:solidFill>
            </a:endParaRPr>
          </a:p>
        </p:txBody>
      </p:sp>
      <p:sp>
        <p:nvSpPr>
          <p:cNvPr id="123" name="Text Box 640"/>
          <p:cNvSpPr txBox="1">
            <a:spLocks noChangeArrowheads="1"/>
          </p:cNvSpPr>
          <p:nvPr/>
        </p:nvSpPr>
        <p:spPr bwMode="auto">
          <a:xfrm>
            <a:off x="15804645" y="38048636"/>
            <a:ext cx="13792345" cy="2585323"/>
          </a:xfrm>
          <a:prstGeom prst="rect">
            <a:avLst/>
          </a:prstGeom>
          <a:noFill/>
          <a:ln w="9525">
            <a:noFill/>
            <a:miter lim="800000"/>
            <a:headEnd/>
            <a:tailEnd/>
          </a:ln>
          <a:effec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algn="just" eaLnBrk="1" latinLnBrk="0" hangingPunct="1"/>
            <a:r>
              <a:rPr lang="en-US" altLang="ko-KR" sz="1800" b="1" i="1" dirty="0"/>
              <a:t>Reference :</a:t>
            </a:r>
          </a:p>
          <a:p>
            <a:pPr latinLnBrk="0"/>
            <a:r>
              <a:rPr lang="en-US" altLang="ko-KR" sz="1800"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Baker, R. Jacob. </a:t>
            </a:r>
            <a:r>
              <a:rPr lang="en-US" sz="1800" i="1" dirty="0">
                <a:latin typeface="Arial" panose="020B0604020202020204" pitchFamily="34" charset="0"/>
                <a:cs typeface="Arial" panose="020B0604020202020204" pitchFamily="34" charset="0"/>
              </a:rPr>
              <a:t>CMOS: circuit design, layout, and simulation</a:t>
            </a:r>
            <a:r>
              <a:rPr lang="en-US" sz="1800" dirty="0">
                <a:latin typeface="Arial" panose="020B0604020202020204" pitchFamily="34" charset="0"/>
                <a:cs typeface="Arial" panose="020B0604020202020204" pitchFamily="34" charset="0"/>
              </a:rPr>
              <a:t>. John Wiley &amp; Sons, 2019.</a:t>
            </a:r>
          </a:p>
          <a:p>
            <a:pPr latinLnBrk="0"/>
            <a:endParaRPr lang="ko-KR" altLang="ko-KR" sz="1800" dirty="0">
              <a:latin typeface="Arial" panose="020B0604020202020204" pitchFamily="34" charset="0"/>
              <a:cs typeface="Arial" panose="020B0604020202020204" pitchFamily="34" charset="0"/>
            </a:endParaRPr>
          </a:p>
          <a:p>
            <a:pPr latinLnBrk="0"/>
            <a:r>
              <a:rPr lang="en-US" altLang="ko-KR" sz="1800" dirty="0"/>
              <a:t>[2] </a:t>
            </a:r>
            <a:r>
              <a:rPr lang="en-US" sz="1800" dirty="0"/>
              <a:t>Knoll, Glenn F. </a:t>
            </a:r>
            <a:r>
              <a:rPr lang="en-US" sz="1800" i="1" dirty="0"/>
              <a:t>Radiation detection and measurement</a:t>
            </a:r>
            <a:r>
              <a:rPr lang="en-US" sz="1800" dirty="0"/>
              <a:t>. John Wiley &amp; Sons, 2010.</a:t>
            </a:r>
            <a:r>
              <a:rPr lang="en-US" altLang="ko-KR" sz="1800" dirty="0"/>
              <a:t>.</a:t>
            </a:r>
          </a:p>
          <a:p>
            <a:pPr latinLnBrk="0"/>
            <a:endParaRPr lang="ko-KR" altLang="ko-KR" sz="1800" dirty="0"/>
          </a:p>
          <a:p>
            <a:pPr latinLnBrk="0"/>
            <a:r>
              <a:rPr lang="en-US" altLang="ko-KR" sz="1800" dirty="0"/>
              <a:t>[3] </a:t>
            </a:r>
            <a:r>
              <a:rPr lang="en-US" sz="1800" dirty="0"/>
              <a:t>Hastings, Alan. </a:t>
            </a:r>
            <a:r>
              <a:rPr lang="en-US" sz="1800" i="1" dirty="0"/>
              <a:t>The an of analog layout</a:t>
            </a:r>
            <a:r>
              <a:rPr lang="en-US" sz="1800" dirty="0"/>
              <a:t>. New Jersey: Prentice hall, 2001.</a:t>
            </a:r>
          </a:p>
          <a:p>
            <a:pPr latinLnBrk="0"/>
            <a:endParaRPr lang="en-US" altLang="ko-KR" sz="1800" dirty="0"/>
          </a:p>
          <a:p>
            <a:pPr latinLnBrk="0"/>
            <a:r>
              <a:rPr lang="en-US" altLang="ko-KR" sz="1800" dirty="0"/>
              <a:t>[4] </a:t>
            </a:r>
            <a:r>
              <a:rPr lang="en-US" sz="1800" dirty="0" err="1"/>
              <a:t>Hogervorst</a:t>
            </a:r>
            <a:r>
              <a:rPr lang="en-US" sz="1800" dirty="0"/>
              <a:t>, Ron, and Johan </a:t>
            </a:r>
            <a:r>
              <a:rPr lang="en-US" sz="1800" dirty="0" err="1"/>
              <a:t>Huijsing</a:t>
            </a:r>
            <a:r>
              <a:rPr lang="en-US" sz="1800" dirty="0"/>
              <a:t>. </a:t>
            </a:r>
            <a:r>
              <a:rPr lang="en-US" sz="1800" i="1" dirty="0"/>
              <a:t>Design of low-voltage, low-power operational amplifier cells</a:t>
            </a:r>
            <a:r>
              <a:rPr lang="en-US" sz="1800" dirty="0"/>
              <a:t>. Vol. 374. Springer Science &amp; Business Media, 2013.</a:t>
            </a:r>
            <a:endParaRPr lang="en-US" altLang="ko-KR" sz="1800" dirty="0"/>
          </a:p>
        </p:txBody>
      </p:sp>
      <p:sp>
        <p:nvSpPr>
          <p:cNvPr id="124" name="Text Box 700"/>
          <p:cNvSpPr txBox="1">
            <a:spLocks noChangeArrowheads="1"/>
          </p:cNvSpPr>
          <p:nvPr/>
        </p:nvSpPr>
        <p:spPr bwMode="auto">
          <a:xfrm>
            <a:off x="3686167" y="4131087"/>
            <a:ext cx="22016708" cy="315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algn="ctr" latinLnBrk="0"/>
            <a:r>
              <a:rPr lang="en-US" sz="6600" b="1" dirty="0"/>
              <a:t>Radiation-hardened-by-design (RHBD) </a:t>
            </a:r>
          </a:p>
          <a:p>
            <a:pPr algn="ctr" latinLnBrk="0"/>
            <a:r>
              <a:rPr lang="en-US" sz="6600" b="1" dirty="0"/>
              <a:t>Pre-amplifier design for Radiation Harsh Environment</a:t>
            </a:r>
          </a:p>
          <a:p>
            <a:pPr algn="ctr" fontAlgn="base" latinLnBrk="0"/>
            <a:endParaRPr lang="ko-KR" altLang="en-US" sz="6728" b="1" dirty="0"/>
          </a:p>
        </p:txBody>
      </p:sp>
      <p:sp>
        <p:nvSpPr>
          <p:cNvPr id="31" name="TextBox 30">
            <a:extLst>
              <a:ext uri="{FF2B5EF4-FFF2-40B4-BE49-F238E27FC236}">
                <a16:creationId xmlns:a16="http://schemas.microsoft.com/office/drawing/2014/main" id="{95323150-00DE-47F6-B509-14955B622106}"/>
              </a:ext>
            </a:extLst>
          </p:cNvPr>
          <p:cNvSpPr txBox="1"/>
          <p:nvPr/>
        </p:nvSpPr>
        <p:spPr>
          <a:xfrm>
            <a:off x="15137605" y="27007461"/>
            <a:ext cx="14741871" cy="830997"/>
          </a:xfrm>
          <a:prstGeom prst="rect">
            <a:avLst/>
          </a:prstGeom>
          <a:noFill/>
        </p:spPr>
        <p:txBody>
          <a:bodyPr wrap="square" rtlCol="0">
            <a:spAutoFit/>
          </a:bodyPr>
          <a:lstStyle/>
          <a:p>
            <a:pPr algn="ctr" latinLnBrk="0"/>
            <a:r>
              <a:rPr lang="en-US" altLang="ko-KR" sz="2400" b="1" dirty="0"/>
              <a:t>Fig. 3. </a:t>
            </a:r>
            <a:r>
              <a:rPr lang="en-US" sz="2400" b="1" dirty="0"/>
              <a:t>Internal view of fabricated Chip of </a:t>
            </a:r>
            <a:r>
              <a:rPr lang="en-US" altLang="ko-KR" sz="2400" b="1" dirty="0"/>
              <a:t>With/Without Guard Ring Regulated </a:t>
            </a:r>
            <a:r>
              <a:rPr lang="en-US" altLang="ko-KR" sz="2400" b="1" dirty="0" err="1"/>
              <a:t>Cascode</a:t>
            </a:r>
            <a:r>
              <a:rPr lang="en-US" altLang="ko-KR" sz="2400" b="1" dirty="0"/>
              <a:t> Amplifiers. The chip also contains </a:t>
            </a:r>
            <a:r>
              <a:rPr lang="en-US" sz="2400" b="1" dirty="0"/>
              <a:t>analog to digital converter (ADC).</a:t>
            </a:r>
            <a:endParaRPr lang="en-US" altLang="ko-KR" sz="2400" b="1" dirty="0"/>
          </a:p>
        </p:txBody>
      </p:sp>
      <p:sp>
        <p:nvSpPr>
          <p:cNvPr id="32" name="TextBox 31">
            <a:extLst>
              <a:ext uri="{FF2B5EF4-FFF2-40B4-BE49-F238E27FC236}">
                <a16:creationId xmlns:a16="http://schemas.microsoft.com/office/drawing/2014/main" id="{466764A7-69EE-4662-B1C9-3124F04D29A5}"/>
              </a:ext>
            </a:extLst>
          </p:cNvPr>
          <p:cNvSpPr txBox="1"/>
          <p:nvPr/>
        </p:nvSpPr>
        <p:spPr>
          <a:xfrm>
            <a:off x="1162207" y="33399643"/>
            <a:ext cx="12979659" cy="584775"/>
          </a:xfrm>
          <a:prstGeom prst="rect">
            <a:avLst/>
          </a:prstGeom>
          <a:noFill/>
        </p:spPr>
        <p:txBody>
          <a:bodyPr wrap="square" rtlCol="0">
            <a:spAutoFit/>
          </a:bodyPr>
          <a:lstStyle/>
          <a:p>
            <a:pPr marL="457200" indent="-457200" latinLnBrk="0">
              <a:buFont typeface="Wingdings" panose="05000000000000000000" pitchFamily="2" charset="2"/>
              <a:buChar char="q"/>
            </a:pPr>
            <a:r>
              <a:rPr lang="en-US" sz="3200" b="1" dirty="0"/>
              <a:t>Radiation-hardened-by-design (RHBD)  </a:t>
            </a:r>
            <a:r>
              <a:rPr lang="en-US" altLang="ko-KR" sz="3200" b="1" dirty="0"/>
              <a:t>Layout Design and Fabrication </a:t>
            </a:r>
          </a:p>
        </p:txBody>
      </p:sp>
      <p:sp>
        <p:nvSpPr>
          <p:cNvPr id="33" name="TextBox 32">
            <a:extLst>
              <a:ext uri="{FF2B5EF4-FFF2-40B4-BE49-F238E27FC236}">
                <a16:creationId xmlns:a16="http://schemas.microsoft.com/office/drawing/2014/main" id="{A46A4FFA-AE21-4F10-815B-91994F21F19B}"/>
              </a:ext>
            </a:extLst>
          </p:cNvPr>
          <p:cNvSpPr txBox="1"/>
          <p:nvPr/>
        </p:nvSpPr>
        <p:spPr>
          <a:xfrm>
            <a:off x="1162207" y="21444001"/>
            <a:ext cx="13028935" cy="6986528"/>
          </a:xfrm>
          <a:prstGeom prst="rect">
            <a:avLst/>
          </a:prstGeom>
          <a:noFill/>
        </p:spPr>
        <p:txBody>
          <a:bodyPr wrap="square" rtlCol="0">
            <a:spAutoFit/>
          </a:bodyPr>
          <a:lstStyle/>
          <a:p>
            <a:pPr marL="457200" indent="-457200" algn="just" latinLnBrk="0">
              <a:buFont typeface="Wingdings" panose="05000000000000000000" pitchFamily="2" charset="2"/>
              <a:buChar char="q"/>
            </a:pPr>
            <a:r>
              <a:rPr lang="en-US" altLang="ko-KR" sz="3200" b="1" dirty="0"/>
              <a:t>Method </a:t>
            </a:r>
          </a:p>
          <a:p>
            <a:pPr marL="457200" indent="-457200" algn="just" latinLnBrk="0">
              <a:buFont typeface="Wingdings" panose="05000000000000000000" pitchFamily="2" charset="2"/>
              <a:buChar char="§"/>
            </a:pPr>
            <a:r>
              <a:rPr lang="en-US" sz="3200" dirty="0"/>
              <a:t>In order to achieve high gain and large output swing, the amplifier consists of two stages. The first stage gives the high gain, while the second stage     provides large output swing. </a:t>
            </a:r>
          </a:p>
          <a:p>
            <a:pPr marL="457200" indent="-457200" algn="just" latinLnBrk="0">
              <a:buFont typeface="Wingdings" panose="05000000000000000000" pitchFamily="2" charset="2"/>
              <a:buChar char="§"/>
            </a:pPr>
            <a:r>
              <a:rPr lang="en-US" sz="3200" dirty="0"/>
              <a:t>The first stage consists of differential input n-channel transistors M2 and   M3 with current mirror load p-channel transistors M0 and M1. The second stage consists of p-channel common source amplifier M6 with n-channel   current source M5. </a:t>
            </a:r>
          </a:p>
          <a:p>
            <a:pPr marL="457200" indent="-457200" algn="just" latinLnBrk="0">
              <a:buFont typeface="Wingdings" panose="05000000000000000000" pitchFamily="2" charset="2"/>
              <a:buChar char="§"/>
            </a:pPr>
            <a:r>
              <a:rPr lang="en-US" sz="3200" dirty="0"/>
              <a:t>The input bias current IREF is mirrored in M7, M4, and M5, so that the        same current with the IREF goes through each transistor to operate in         saturation region. </a:t>
            </a:r>
          </a:p>
          <a:p>
            <a:pPr marL="457200" indent="-457200" algn="just" latinLnBrk="0">
              <a:buFont typeface="Wingdings" panose="05000000000000000000" pitchFamily="2" charset="2"/>
              <a:buChar char="§"/>
            </a:pPr>
            <a:r>
              <a:rPr lang="en-US" sz="3200" dirty="0"/>
              <a:t>The Capacitor C0 is miller cap to separate two poles for securing phase     margin</a:t>
            </a:r>
          </a:p>
          <a:p>
            <a:pPr marL="534010" indent="-534010" algn="just" latinLnBrk="0">
              <a:buFontTx/>
              <a:buChar char="-"/>
            </a:pPr>
            <a:endParaRPr lang="en-US" altLang="ko-KR" sz="3200" dirty="0"/>
          </a:p>
        </p:txBody>
      </p:sp>
      <p:sp>
        <p:nvSpPr>
          <p:cNvPr id="35" name="TextBox 34">
            <a:extLst>
              <a:ext uri="{FF2B5EF4-FFF2-40B4-BE49-F238E27FC236}">
                <a16:creationId xmlns:a16="http://schemas.microsoft.com/office/drawing/2014/main" id="{02C94ABA-31E4-4BE2-9D33-6B40F72AC2DB}"/>
              </a:ext>
            </a:extLst>
          </p:cNvPr>
          <p:cNvSpPr txBox="1"/>
          <p:nvPr/>
        </p:nvSpPr>
        <p:spPr>
          <a:xfrm>
            <a:off x="15137605" y="11181613"/>
            <a:ext cx="12979659" cy="5016758"/>
          </a:xfrm>
          <a:prstGeom prst="rect">
            <a:avLst/>
          </a:prstGeom>
          <a:noFill/>
        </p:spPr>
        <p:txBody>
          <a:bodyPr wrap="square" rtlCol="0">
            <a:spAutoFit/>
          </a:bodyPr>
          <a:lstStyle/>
          <a:p>
            <a:pPr marL="457200" indent="-457200" latinLnBrk="0">
              <a:buFont typeface="Wingdings" panose="05000000000000000000" pitchFamily="2" charset="2"/>
              <a:buChar char="q"/>
            </a:pPr>
            <a:r>
              <a:rPr lang="en-US" altLang="ko-KR" sz="3200" b="1" dirty="0"/>
              <a:t>Simulation Results</a:t>
            </a:r>
          </a:p>
          <a:p>
            <a:pPr marL="457200" indent="-457200" algn="just" latinLnBrk="0">
              <a:buFont typeface="Wingdings" panose="05000000000000000000" pitchFamily="2" charset="2"/>
              <a:buChar char="§"/>
            </a:pPr>
            <a:r>
              <a:rPr lang="en-US" sz="3200" dirty="0"/>
              <a:t>The amplifier design was carried out in standard 0.18 um CMOS                   technology with a 1.8 V supply voltage and 73μA current as biasing.</a:t>
            </a:r>
          </a:p>
          <a:p>
            <a:pPr marL="457200" indent="-457200" algn="just" latinLnBrk="0">
              <a:buFont typeface="Wingdings" panose="05000000000000000000" pitchFamily="2" charset="2"/>
              <a:buChar char="§"/>
            </a:pPr>
            <a:r>
              <a:rPr lang="en-US" sz="3200" dirty="0"/>
              <a:t>The voltage gain of 80.2 dB and 21.6 MHz unity gain bandwidth was           achieved.</a:t>
            </a:r>
          </a:p>
          <a:p>
            <a:pPr marL="457200" indent="-457200" algn="just" latinLnBrk="0">
              <a:buFont typeface="Wingdings" panose="05000000000000000000" pitchFamily="2" charset="2"/>
              <a:buChar char="§"/>
            </a:pPr>
            <a:r>
              <a:rPr lang="en-US" sz="3200" dirty="0"/>
              <a:t>Common Mode Rejection Ratio (CMRR) was measured 70.3 dB  while        Power supply Rejection Ration (PSRR) was 83.8 dB and 74.0dB for PSRR+   and PSRR- respectively.</a:t>
            </a:r>
          </a:p>
          <a:p>
            <a:pPr marL="457200" indent="-457200" algn="just" latinLnBrk="0">
              <a:buFont typeface="Wingdings" panose="05000000000000000000" pitchFamily="2" charset="2"/>
              <a:buChar char="§"/>
            </a:pPr>
            <a:r>
              <a:rPr lang="en-US" sz="3200" dirty="0"/>
              <a:t>Total Power consumption of pre-amplifier was 9.8 </a:t>
            </a:r>
            <a:r>
              <a:rPr lang="en-US" sz="3200" dirty="0" err="1"/>
              <a:t>mW</a:t>
            </a:r>
            <a:endParaRPr lang="en-US" sz="3200" dirty="0"/>
          </a:p>
          <a:p>
            <a:pPr marL="534010" indent="-534010" algn="just" latinLnBrk="0">
              <a:buFontTx/>
              <a:buChar char="-"/>
            </a:pPr>
            <a:endParaRPr lang="en-US" altLang="ko-KR" sz="3200" dirty="0"/>
          </a:p>
        </p:txBody>
      </p:sp>
      <p:grpSp>
        <p:nvGrpSpPr>
          <p:cNvPr id="36" name="그룹 35">
            <a:extLst>
              <a:ext uri="{FF2B5EF4-FFF2-40B4-BE49-F238E27FC236}">
                <a16:creationId xmlns:a16="http://schemas.microsoft.com/office/drawing/2014/main" id="{D1BA6CEE-C60A-41D6-8E93-8CC1DBCCAF8F}"/>
              </a:ext>
            </a:extLst>
          </p:cNvPr>
          <p:cNvGrpSpPr/>
          <p:nvPr/>
        </p:nvGrpSpPr>
        <p:grpSpPr>
          <a:xfrm>
            <a:off x="3609581" y="27645498"/>
            <a:ext cx="5941903" cy="4736469"/>
            <a:chOff x="0" y="0"/>
            <a:chExt cx="4583719" cy="4183976"/>
          </a:xfrm>
        </p:grpSpPr>
        <p:cxnSp>
          <p:nvCxnSpPr>
            <p:cNvPr id="37" name="직선 연결선 36">
              <a:extLst>
                <a:ext uri="{FF2B5EF4-FFF2-40B4-BE49-F238E27FC236}">
                  <a16:creationId xmlns:a16="http://schemas.microsoft.com/office/drawing/2014/main" id="{5531928F-9C6B-4A8C-96DC-E4B7840293CD}"/>
                </a:ext>
              </a:extLst>
            </p:cNvPr>
            <p:cNvCxnSpPr/>
            <p:nvPr/>
          </p:nvCxnSpPr>
          <p:spPr>
            <a:xfrm flipH="1">
              <a:off x="1386142" y="242393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29BC4D7F-7035-4309-BD39-7F5757D6D332}"/>
                </a:ext>
              </a:extLst>
            </p:cNvPr>
            <p:cNvCxnSpPr/>
            <p:nvPr/>
          </p:nvCxnSpPr>
          <p:spPr>
            <a:xfrm>
              <a:off x="1391534" y="242289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id="{9A11423D-2C8B-47A8-A106-04DC7CB8A28F}"/>
                </a:ext>
              </a:extLst>
            </p:cNvPr>
            <p:cNvCxnSpPr/>
            <p:nvPr/>
          </p:nvCxnSpPr>
          <p:spPr>
            <a:xfrm flipH="1">
              <a:off x="1386142" y="2783777"/>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DE42BB58-C4F3-45B1-9C02-653FC0118979}"/>
                </a:ext>
              </a:extLst>
            </p:cNvPr>
            <p:cNvCxnSpPr/>
            <p:nvPr/>
          </p:nvCxnSpPr>
          <p:spPr>
            <a:xfrm>
              <a:off x="1585912" y="2774301"/>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883F6DF7-2F98-4147-AF2F-DD4EBAB4C045}"/>
                </a:ext>
              </a:extLst>
            </p:cNvPr>
            <p:cNvCxnSpPr/>
            <p:nvPr/>
          </p:nvCxnSpPr>
          <p:spPr>
            <a:xfrm>
              <a:off x="1590650" y="2215253"/>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160E91A9-8021-4A38-AAB8-D5CDB6D3F5E3}"/>
                </a:ext>
              </a:extLst>
            </p:cNvPr>
            <p:cNvCxnSpPr/>
            <p:nvPr/>
          </p:nvCxnSpPr>
          <p:spPr>
            <a:xfrm>
              <a:off x="1328981" y="242289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직선 연결선 42">
              <a:extLst>
                <a:ext uri="{FF2B5EF4-FFF2-40B4-BE49-F238E27FC236}">
                  <a16:creationId xmlns:a16="http://schemas.microsoft.com/office/drawing/2014/main" id="{FCFA3ABB-DDB3-4024-AEFD-08923524D8B3}"/>
                </a:ext>
              </a:extLst>
            </p:cNvPr>
            <p:cNvCxnSpPr/>
            <p:nvPr/>
          </p:nvCxnSpPr>
          <p:spPr>
            <a:xfrm flipH="1">
              <a:off x="1118874" y="260737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직선 연결선 43">
              <a:extLst>
                <a:ext uri="{FF2B5EF4-FFF2-40B4-BE49-F238E27FC236}">
                  <a16:creationId xmlns:a16="http://schemas.microsoft.com/office/drawing/2014/main" id="{7BCE44CD-3D78-4EE2-BB20-BDD134702B9F}"/>
                </a:ext>
              </a:extLst>
            </p:cNvPr>
            <p:cNvCxnSpPr/>
            <p:nvPr/>
          </p:nvCxnSpPr>
          <p:spPr>
            <a:xfrm flipH="1">
              <a:off x="2647661" y="2402690"/>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FF495FF4-BDB8-47D0-98FF-30BB02DB664B}"/>
                </a:ext>
              </a:extLst>
            </p:cNvPr>
            <p:cNvCxnSpPr/>
            <p:nvPr/>
          </p:nvCxnSpPr>
          <p:spPr>
            <a:xfrm>
              <a:off x="2918372" y="2401654"/>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직선 연결선 45">
              <a:extLst>
                <a:ext uri="{FF2B5EF4-FFF2-40B4-BE49-F238E27FC236}">
                  <a16:creationId xmlns:a16="http://schemas.microsoft.com/office/drawing/2014/main" id="{9AA6F2EC-103F-4806-B4C6-ED8F3BCF667D}"/>
                </a:ext>
              </a:extLst>
            </p:cNvPr>
            <p:cNvCxnSpPr/>
            <p:nvPr/>
          </p:nvCxnSpPr>
          <p:spPr>
            <a:xfrm flipH="1">
              <a:off x="2647661" y="2762533"/>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직선 연결선 46">
              <a:extLst>
                <a:ext uri="{FF2B5EF4-FFF2-40B4-BE49-F238E27FC236}">
                  <a16:creationId xmlns:a16="http://schemas.microsoft.com/office/drawing/2014/main" id="{F93BE265-6261-45E5-BF0E-41CA22821581}"/>
                </a:ext>
              </a:extLst>
            </p:cNvPr>
            <p:cNvCxnSpPr/>
            <p:nvPr/>
          </p:nvCxnSpPr>
          <p:spPr>
            <a:xfrm>
              <a:off x="2658473" y="2766364"/>
              <a:ext cx="0" cy="228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986EED4F-0EC3-4DCB-8EE3-5E6CE4DDF4F4}"/>
                </a:ext>
              </a:extLst>
            </p:cNvPr>
            <p:cNvCxnSpPr>
              <a:cxnSpLocks/>
            </p:cNvCxnSpPr>
            <p:nvPr/>
          </p:nvCxnSpPr>
          <p:spPr>
            <a:xfrm>
              <a:off x="2642923" y="1175821"/>
              <a:ext cx="10812" cy="1234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92DFE684-A07F-4C32-B3B7-58F5780C7630}"/>
                </a:ext>
              </a:extLst>
            </p:cNvPr>
            <p:cNvCxnSpPr/>
            <p:nvPr/>
          </p:nvCxnSpPr>
          <p:spPr>
            <a:xfrm>
              <a:off x="2855819" y="2401654"/>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ED0139EF-A7A3-47FC-A46D-E75F2E7C3B91}"/>
                </a:ext>
              </a:extLst>
            </p:cNvPr>
            <p:cNvCxnSpPr/>
            <p:nvPr/>
          </p:nvCxnSpPr>
          <p:spPr>
            <a:xfrm flipH="1">
              <a:off x="2918372" y="257665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직선 연결선 50">
              <a:extLst>
                <a:ext uri="{FF2B5EF4-FFF2-40B4-BE49-F238E27FC236}">
                  <a16:creationId xmlns:a16="http://schemas.microsoft.com/office/drawing/2014/main" id="{E77C6622-3AF6-4D19-A1F8-D216551BFE26}"/>
                </a:ext>
              </a:extLst>
            </p:cNvPr>
            <p:cNvCxnSpPr/>
            <p:nvPr/>
          </p:nvCxnSpPr>
          <p:spPr>
            <a:xfrm flipH="1">
              <a:off x="3797011" y="1246433"/>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E4600E23-B13B-4FAD-A0A5-4142895ED9C3}"/>
                </a:ext>
              </a:extLst>
            </p:cNvPr>
            <p:cNvCxnSpPr/>
            <p:nvPr/>
          </p:nvCxnSpPr>
          <p:spPr>
            <a:xfrm>
              <a:off x="3802403" y="1245397"/>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6A83627F-3A38-48DA-8A8F-B6DF78D844E9}"/>
                </a:ext>
              </a:extLst>
            </p:cNvPr>
            <p:cNvCxnSpPr/>
            <p:nvPr/>
          </p:nvCxnSpPr>
          <p:spPr>
            <a:xfrm flipH="1">
              <a:off x="3797011" y="1606276"/>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16B858EA-9B64-4620-A49D-BE88ACB66F8C}"/>
                </a:ext>
              </a:extLst>
            </p:cNvPr>
            <p:cNvCxnSpPr>
              <a:cxnSpLocks/>
            </p:cNvCxnSpPr>
            <p:nvPr/>
          </p:nvCxnSpPr>
          <p:spPr>
            <a:xfrm>
              <a:off x="4006257" y="1606276"/>
              <a:ext cx="5443" cy="1387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A6608C05-77B7-467C-B445-CB675E09D0E1}"/>
                </a:ext>
              </a:extLst>
            </p:cNvPr>
            <p:cNvCxnSpPr>
              <a:cxnSpLocks/>
            </p:cNvCxnSpPr>
            <p:nvPr/>
          </p:nvCxnSpPr>
          <p:spPr>
            <a:xfrm>
              <a:off x="4006257" y="623871"/>
              <a:ext cx="0" cy="621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D6E4F9CF-3EE5-45DB-A112-97365A0D193C}"/>
                </a:ext>
              </a:extLst>
            </p:cNvPr>
            <p:cNvCxnSpPr/>
            <p:nvPr/>
          </p:nvCxnSpPr>
          <p:spPr>
            <a:xfrm>
              <a:off x="3739850" y="1245397"/>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0B98C541-CEA5-4733-9B6B-39A8635AE8A0}"/>
                </a:ext>
              </a:extLst>
            </p:cNvPr>
            <p:cNvCxnSpPr>
              <a:cxnSpLocks/>
            </p:cNvCxnSpPr>
            <p:nvPr/>
          </p:nvCxnSpPr>
          <p:spPr>
            <a:xfrm flipH="1">
              <a:off x="2642923" y="1439314"/>
              <a:ext cx="10417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직선 연결선 71">
              <a:extLst>
                <a:ext uri="{FF2B5EF4-FFF2-40B4-BE49-F238E27FC236}">
                  <a16:creationId xmlns:a16="http://schemas.microsoft.com/office/drawing/2014/main" id="{77134C61-3785-48AB-80D8-AFCB92CB4424}"/>
                </a:ext>
              </a:extLst>
            </p:cNvPr>
            <p:cNvCxnSpPr/>
            <p:nvPr/>
          </p:nvCxnSpPr>
          <p:spPr>
            <a:xfrm flipH="1">
              <a:off x="1588739" y="84319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8BF56EF4-B167-4F1D-83C3-D545284454AA}"/>
                </a:ext>
              </a:extLst>
            </p:cNvPr>
            <p:cNvCxnSpPr/>
            <p:nvPr/>
          </p:nvCxnSpPr>
          <p:spPr>
            <a:xfrm>
              <a:off x="1859450" y="84215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0B03C38C-19BB-4D36-958F-A6C07A512521}"/>
                </a:ext>
              </a:extLst>
            </p:cNvPr>
            <p:cNvCxnSpPr/>
            <p:nvPr/>
          </p:nvCxnSpPr>
          <p:spPr>
            <a:xfrm flipH="1">
              <a:off x="1588739" y="1203037"/>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1419CFDE-9E8A-4D3E-98FD-B95EFE568CFA}"/>
                </a:ext>
              </a:extLst>
            </p:cNvPr>
            <p:cNvCxnSpPr>
              <a:cxnSpLocks/>
            </p:cNvCxnSpPr>
            <p:nvPr/>
          </p:nvCxnSpPr>
          <p:spPr>
            <a:xfrm flipH="1">
              <a:off x="1588739" y="1203037"/>
              <a:ext cx="10812" cy="10569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DF9AE0EE-8614-4FA3-ABDF-A88BE14C262A}"/>
                </a:ext>
              </a:extLst>
            </p:cNvPr>
            <p:cNvCxnSpPr/>
            <p:nvPr/>
          </p:nvCxnSpPr>
          <p:spPr>
            <a:xfrm>
              <a:off x="1599551" y="638066"/>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659CA088-BAF1-4833-A2F3-516B8BEC4F6E}"/>
                </a:ext>
              </a:extLst>
            </p:cNvPr>
            <p:cNvCxnSpPr/>
            <p:nvPr/>
          </p:nvCxnSpPr>
          <p:spPr>
            <a:xfrm>
              <a:off x="1796897" y="84215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C8B4991E-8868-4F90-8FAA-E18B52ECE23F}"/>
                </a:ext>
              </a:extLst>
            </p:cNvPr>
            <p:cNvCxnSpPr/>
            <p:nvPr/>
          </p:nvCxnSpPr>
          <p:spPr>
            <a:xfrm flipH="1">
              <a:off x="1907058" y="1017158"/>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타원 79">
              <a:extLst>
                <a:ext uri="{FF2B5EF4-FFF2-40B4-BE49-F238E27FC236}">
                  <a16:creationId xmlns:a16="http://schemas.microsoft.com/office/drawing/2014/main" id="{90675A1D-6C30-48BA-94C5-D7DF3473E3C5}"/>
                </a:ext>
              </a:extLst>
            </p:cNvPr>
            <p:cNvSpPr/>
            <p:nvPr/>
          </p:nvSpPr>
          <p:spPr>
            <a:xfrm>
              <a:off x="3629485" y="1369071"/>
              <a:ext cx="110365" cy="1137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sp>
          <p:nvSpPr>
            <p:cNvPr id="81" name="타원 80">
              <a:extLst>
                <a:ext uri="{FF2B5EF4-FFF2-40B4-BE49-F238E27FC236}">
                  <a16:creationId xmlns:a16="http://schemas.microsoft.com/office/drawing/2014/main" id="{0D985922-05D4-4661-B61E-9B5EC6A351D1}"/>
                </a:ext>
              </a:extLst>
            </p:cNvPr>
            <p:cNvSpPr/>
            <p:nvPr/>
          </p:nvSpPr>
          <p:spPr>
            <a:xfrm>
              <a:off x="1851876" y="960304"/>
              <a:ext cx="110365" cy="1137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82" name="직선 연결선 81">
              <a:extLst>
                <a:ext uri="{FF2B5EF4-FFF2-40B4-BE49-F238E27FC236}">
                  <a16:creationId xmlns:a16="http://schemas.microsoft.com/office/drawing/2014/main" id="{0E796F39-D1E9-4A40-B891-841A1A4476AB}"/>
                </a:ext>
              </a:extLst>
            </p:cNvPr>
            <p:cNvCxnSpPr/>
            <p:nvPr/>
          </p:nvCxnSpPr>
          <p:spPr>
            <a:xfrm flipH="1">
              <a:off x="2438891" y="820716"/>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1067649C-7BDF-4094-8321-5F131B4E2185}"/>
                </a:ext>
              </a:extLst>
            </p:cNvPr>
            <p:cNvCxnSpPr/>
            <p:nvPr/>
          </p:nvCxnSpPr>
          <p:spPr>
            <a:xfrm>
              <a:off x="2444283" y="819680"/>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C84436F8-1AAF-4547-A1E7-F9CF7B1688D9}"/>
                </a:ext>
              </a:extLst>
            </p:cNvPr>
            <p:cNvCxnSpPr/>
            <p:nvPr/>
          </p:nvCxnSpPr>
          <p:spPr>
            <a:xfrm flipH="1">
              <a:off x="2438891" y="1180559"/>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4F974A60-8838-4B49-80C9-AC7B6A050664}"/>
                </a:ext>
              </a:extLst>
            </p:cNvPr>
            <p:cNvCxnSpPr/>
            <p:nvPr/>
          </p:nvCxnSpPr>
          <p:spPr>
            <a:xfrm>
              <a:off x="2648137" y="623871"/>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CD854D12-CFEE-4FB9-B158-485EC5B201CA}"/>
                </a:ext>
              </a:extLst>
            </p:cNvPr>
            <p:cNvCxnSpPr/>
            <p:nvPr/>
          </p:nvCxnSpPr>
          <p:spPr>
            <a:xfrm>
              <a:off x="2381730" y="819680"/>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직선 연결선 88">
              <a:extLst>
                <a:ext uri="{FF2B5EF4-FFF2-40B4-BE49-F238E27FC236}">
                  <a16:creationId xmlns:a16="http://schemas.microsoft.com/office/drawing/2014/main" id="{9D02371B-DC9F-4A0F-A814-8B97A4020B7C}"/>
                </a:ext>
              </a:extLst>
            </p:cNvPr>
            <p:cNvCxnSpPr/>
            <p:nvPr/>
          </p:nvCxnSpPr>
          <p:spPr>
            <a:xfrm flipH="1">
              <a:off x="2116440" y="1023122"/>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타원 91">
              <a:extLst>
                <a:ext uri="{FF2B5EF4-FFF2-40B4-BE49-F238E27FC236}">
                  <a16:creationId xmlns:a16="http://schemas.microsoft.com/office/drawing/2014/main" id="{DD942739-6278-4579-95CA-3E8372AE1098}"/>
                </a:ext>
              </a:extLst>
            </p:cNvPr>
            <p:cNvSpPr/>
            <p:nvPr/>
          </p:nvSpPr>
          <p:spPr>
            <a:xfrm>
              <a:off x="2271365" y="952879"/>
              <a:ext cx="110365" cy="1137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93" name="직선 연결선 92">
              <a:extLst>
                <a:ext uri="{FF2B5EF4-FFF2-40B4-BE49-F238E27FC236}">
                  <a16:creationId xmlns:a16="http://schemas.microsoft.com/office/drawing/2014/main" id="{A2E0FA79-B567-4D82-A0B5-AB6F94FB2083}"/>
                </a:ext>
              </a:extLst>
            </p:cNvPr>
            <p:cNvCxnSpPr>
              <a:cxnSpLocks/>
            </p:cNvCxnSpPr>
            <p:nvPr/>
          </p:nvCxnSpPr>
          <p:spPr>
            <a:xfrm>
              <a:off x="2116440" y="1023122"/>
              <a:ext cx="0" cy="57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4F7A0EC5-E37F-42CA-A3F9-A96F97FD52E5}"/>
                </a:ext>
              </a:extLst>
            </p:cNvPr>
            <p:cNvCxnSpPr/>
            <p:nvPr/>
          </p:nvCxnSpPr>
          <p:spPr>
            <a:xfrm flipH="1">
              <a:off x="1599354" y="1588434"/>
              <a:ext cx="5201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D77491CC-AB7E-4B2E-B64E-C38B4D2375AE}"/>
                </a:ext>
              </a:extLst>
            </p:cNvPr>
            <p:cNvCxnSpPr/>
            <p:nvPr/>
          </p:nvCxnSpPr>
          <p:spPr>
            <a:xfrm flipH="1">
              <a:off x="1907058" y="3192251"/>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2CD3061C-8C63-45AD-B7A0-51629B183DFA}"/>
                </a:ext>
              </a:extLst>
            </p:cNvPr>
            <p:cNvCxnSpPr/>
            <p:nvPr/>
          </p:nvCxnSpPr>
          <p:spPr>
            <a:xfrm>
              <a:off x="1912450" y="3191215"/>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D9CC5D94-EF76-4688-8E85-74BBF319ACFA}"/>
                </a:ext>
              </a:extLst>
            </p:cNvPr>
            <p:cNvCxnSpPr/>
            <p:nvPr/>
          </p:nvCxnSpPr>
          <p:spPr>
            <a:xfrm flipH="1">
              <a:off x="1907058" y="355209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C9E115DE-B1F5-42D2-877A-B9F2EE5970EF}"/>
                </a:ext>
              </a:extLst>
            </p:cNvPr>
            <p:cNvCxnSpPr>
              <a:cxnSpLocks/>
            </p:cNvCxnSpPr>
            <p:nvPr/>
          </p:nvCxnSpPr>
          <p:spPr>
            <a:xfrm flipH="1">
              <a:off x="2106828" y="3542569"/>
              <a:ext cx="1" cy="492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EE484D22-3DD1-4334-94E6-00520DA7A021}"/>
                </a:ext>
              </a:extLst>
            </p:cNvPr>
            <p:cNvCxnSpPr/>
            <p:nvPr/>
          </p:nvCxnSpPr>
          <p:spPr>
            <a:xfrm>
              <a:off x="2111566" y="2983570"/>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직선 연결선 99">
              <a:extLst>
                <a:ext uri="{FF2B5EF4-FFF2-40B4-BE49-F238E27FC236}">
                  <a16:creationId xmlns:a16="http://schemas.microsoft.com/office/drawing/2014/main" id="{C83F181C-075F-4957-B6DC-8890F2EAA40E}"/>
                </a:ext>
              </a:extLst>
            </p:cNvPr>
            <p:cNvCxnSpPr/>
            <p:nvPr/>
          </p:nvCxnSpPr>
          <p:spPr>
            <a:xfrm>
              <a:off x="1849897" y="3191215"/>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직선 연결선 100">
              <a:extLst>
                <a:ext uri="{FF2B5EF4-FFF2-40B4-BE49-F238E27FC236}">
                  <a16:creationId xmlns:a16="http://schemas.microsoft.com/office/drawing/2014/main" id="{23258FC4-BCE1-45C2-A49A-56A1C03C21A6}"/>
                </a:ext>
              </a:extLst>
            </p:cNvPr>
            <p:cNvCxnSpPr>
              <a:cxnSpLocks/>
            </p:cNvCxnSpPr>
            <p:nvPr/>
          </p:nvCxnSpPr>
          <p:spPr>
            <a:xfrm flipH="1">
              <a:off x="667634" y="3375691"/>
              <a:ext cx="1182266" cy="2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직선 연결선 101">
              <a:extLst>
                <a:ext uri="{FF2B5EF4-FFF2-40B4-BE49-F238E27FC236}">
                  <a16:creationId xmlns:a16="http://schemas.microsoft.com/office/drawing/2014/main" id="{1E2771BC-E72B-47D6-8AC5-D991B9A0CD30}"/>
                </a:ext>
              </a:extLst>
            </p:cNvPr>
            <p:cNvCxnSpPr>
              <a:cxnSpLocks/>
            </p:cNvCxnSpPr>
            <p:nvPr/>
          </p:nvCxnSpPr>
          <p:spPr>
            <a:xfrm>
              <a:off x="1585912" y="2978830"/>
              <a:ext cx="1067823" cy="15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직선 연결선 102">
              <a:extLst>
                <a:ext uri="{FF2B5EF4-FFF2-40B4-BE49-F238E27FC236}">
                  <a16:creationId xmlns:a16="http://schemas.microsoft.com/office/drawing/2014/main" id="{CA286C97-1A4B-4D93-BB0B-CCC932411466}"/>
                </a:ext>
              </a:extLst>
            </p:cNvPr>
            <p:cNvCxnSpPr/>
            <p:nvPr/>
          </p:nvCxnSpPr>
          <p:spPr>
            <a:xfrm flipH="1">
              <a:off x="3811118" y="3187512"/>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직선 연결선 103">
              <a:extLst>
                <a:ext uri="{FF2B5EF4-FFF2-40B4-BE49-F238E27FC236}">
                  <a16:creationId xmlns:a16="http://schemas.microsoft.com/office/drawing/2014/main" id="{E8DC2008-0C81-4726-A03A-38E6BF1FD6FD}"/>
                </a:ext>
              </a:extLst>
            </p:cNvPr>
            <p:cNvCxnSpPr/>
            <p:nvPr/>
          </p:nvCxnSpPr>
          <p:spPr>
            <a:xfrm>
              <a:off x="3816510" y="3186476"/>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직선 연결선 104">
              <a:extLst>
                <a:ext uri="{FF2B5EF4-FFF2-40B4-BE49-F238E27FC236}">
                  <a16:creationId xmlns:a16="http://schemas.microsoft.com/office/drawing/2014/main" id="{1E6558D8-5F0A-43A1-B5D4-06F3709D5510}"/>
                </a:ext>
              </a:extLst>
            </p:cNvPr>
            <p:cNvCxnSpPr/>
            <p:nvPr/>
          </p:nvCxnSpPr>
          <p:spPr>
            <a:xfrm flipH="1">
              <a:off x="3811118" y="3547355"/>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952FBBF7-D568-4CCB-89DE-63C775FEDEA0}"/>
                </a:ext>
              </a:extLst>
            </p:cNvPr>
            <p:cNvCxnSpPr/>
            <p:nvPr/>
          </p:nvCxnSpPr>
          <p:spPr>
            <a:xfrm>
              <a:off x="4010888" y="3547355"/>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직선 연결선 106">
              <a:extLst>
                <a:ext uri="{FF2B5EF4-FFF2-40B4-BE49-F238E27FC236}">
                  <a16:creationId xmlns:a16="http://schemas.microsoft.com/office/drawing/2014/main" id="{58300EAF-1834-4265-8297-7F513649FC4E}"/>
                </a:ext>
              </a:extLst>
            </p:cNvPr>
            <p:cNvCxnSpPr/>
            <p:nvPr/>
          </p:nvCxnSpPr>
          <p:spPr>
            <a:xfrm>
              <a:off x="4015626" y="2978831"/>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직선 연결선 107">
              <a:extLst>
                <a:ext uri="{FF2B5EF4-FFF2-40B4-BE49-F238E27FC236}">
                  <a16:creationId xmlns:a16="http://schemas.microsoft.com/office/drawing/2014/main" id="{FEDCA2BC-6A72-4009-A65A-C4FCF0E53E6B}"/>
                </a:ext>
              </a:extLst>
            </p:cNvPr>
            <p:cNvCxnSpPr/>
            <p:nvPr/>
          </p:nvCxnSpPr>
          <p:spPr>
            <a:xfrm>
              <a:off x="3753957" y="3186476"/>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직선 연결선 108">
              <a:extLst>
                <a:ext uri="{FF2B5EF4-FFF2-40B4-BE49-F238E27FC236}">
                  <a16:creationId xmlns:a16="http://schemas.microsoft.com/office/drawing/2014/main" id="{955F05CD-CFCE-48A7-A746-8A63318E06CA}"/>
                </a:ext>
              </a:extLst>
            </p:cNvPr>
            <p:cNvCxnSpPr>
              <a:cxnSpLocks/>
            </p:cNvCxnSpPr>
            <p:nvPr/>
          </p:nvCxnSpPr>
          <p:spPr>
            <a:xfrm flipH="1">
              <a:off x="1796897" y="3370952"/>
              <a:ext cx="1947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직선 연결선 109">
              <a:extLst>
                <a:ext uri="{FF2B5EF4-FFF2-40B4-BE49-F238E27FC236}">
                  <a16:creationId xmlns:a16="http://schemas.microsoft.com/office/drawing/2014/main" id="{2D87469C-CA07-4B58-B338-0E691099F874}"/>
                </a:ext>
              </a:extLst>
            </p:cNvPr>
            <p:cNvCxnSpPr>
              <a:cxnSpLocks/>
            </p:cNvCxnSpPr>
            <p:nvPr/>
          </p:nvCxnSpPr>
          <p:spPr>
            <a:xfrm flipV="1">
              <a:off x="1588871" y="623871"/>
              <a:ext cx="2417386" cy="8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직선 연결선 110">
              <a:extLst>
                <a:ext uri="{FF2B5EF4-FFF2-40B4-BE49-F238E27FC236}">
                  <a16:creationId xmlns:a16="http://schemas.microsoft.com/office/drawing/2014/main" id="{BA25547B-E328-47BC-8043-9164F1F28AA6}"/>
                </a:ext>
              </a:extLst>
            </p:cNvPr>
            <p:cNvCxnSpPr/>
            <p:nvPr/>
          </p:nvCxnSpPr>
          <p:spPr>
            <a:xfrm>
              <a:off x="2106828" y="264291"/>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직선 연결선 111">
              <a:extLst>
                <a:ext uri="{FF2B5EF4-FFF2-40B4-BE49-F238E27FC236}">
                  <a16:creationId xmlns:a16="http://schemas.microsoft.com/office/drawing/2014/main" id="{9E62B38E-3943-4BF7-BE76-91889DFDF087}"/>
                </a:ext>
              </a:extLst>
            </p:cNvPr>
            <p:cNvCxnSpPr/>
            <p:nvPr/>
          </p:nvCxnSpPr>
          <p:spPr>
            <a:xfrm flipH="1">
              <a:off x="2011386" y="26271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직선 연결선 112">
              <a:extLst>
                <a:ext uri="{FF2B5EF4-FFF2-40B4-BE49-F238E27FC236}">
                  <a16:creationId xmlns:a16="http://schemas.microsoft.com/office/drawing/2014/main" id="{DC4D1627-4F65-4009-9BAB-A6DCB7602764}"/>
                </a:ext>
              </a:extLst>
            </p:cNvPr>
            <p:cNvCxnSpPr/>
            <p:nvPr/>
          </p:nvCxnSpPr>
          <p:spPr>
            <a:xfrm flipH="1">
              <a:off x="395542" y="3195459"/>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직선 연결선 113">
              <a:extLst>
                <a:ext uri="{FF2B5EF4-FFF2-40B4-BE49-F238E27FC236}">
                  <a16:creationId xmlns:a16="http://schemas.microsoft.com/office/drawing/2014/main" id="{6EF0AF52-9D11-4A90-B087-3993998EC404}"/>
                </a:ext>
              </a:extLst>
            </p:cNvPr>
            <p:cNvCxnSpPr/>
            <p:nvPr/>
          </p:nvCxnSpPr>
          <p:spPr>
            <a:xfrm>
              <a:off x="667634" y="3194423"/>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직선 연결선 114">
              <a:extLst>
                <a:ext uri="{FF2B5EF4-FFF2-40B4-BE49-F238E27FC236}">
                  <a16:creationId xmlns:a16="http://schemas.microsoft.com/office/drawing/2014/main" id="{4D51DCC3-3B6B-4138-9D6F-22DB8B166D52}"/>
                </a:ext>
              </a:extLst>
            </p:cNvPr>
            <p:cNvCxnSpPr/>
            <p:nvPr/>
          </p:nvCxnSpPr>
          <p:spPr>
            <a:xfrm flipH="1">
              <a:off x="386017" y="3555302"/>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직선 연결선 115">
              <a:extLst>
                <a:ext uri="{FF2B5EF4-FFF2-40B4-BE49-F238E27FC236}">
                  <a16:creationId xmlns:a16="http://schemas.microsoft.com/office/drawing/2014/main" id="{EB7D3FBC-1FF5-49E7-B083-6DDC58DFA2A6}"/>
                </a:ext>
              </a:extLst>
            </p:cNvPr>
            <p:cNvCxnSpPr/>
            <p:nvPr/>
          </p:nvCxnSpPr>
          <p:spPr>
            <a:xfrm>
              <a:off x="395287" y="3545826"/>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85E3CDA5-83E6-48E9-BC30-67DD06DB9201}"/>
                </a:ext>
              </a:extLst>
            </p:cNvPr>
            <p:cNvCxnSpPr/>
            <p:nvPr/>
          </p:nvCxnSpPr>
          <p:spPr>
            <a:xfrm>
              <a:off x="400025" y="2986778"/>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28BCFA2A-90E9-4060-B7A6-D3FDBA266C64}"/>
                </a:ext>
              </a:extLst>
            </p:cNvPr>
            <p:cNvCxnSpPr/>
            <p:nvPr/>
          </p:nvCxnSpPr>
          <p:spPr>
            <a:xfrm>
              <a:off x="605081" y="3194423"/>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직선 연결선 118">
              <a:extLst>
                <a:ext uri="{FF2B5EF4-FFF2-40B4-BE49-F238E27FC236}">
                  <a16:creationId xmlns:a16="http://schemas.microsoft.com/office/drawing/2014/main" id="{C018BA19-3363-4B28-8B64-A2F2F4C038FA}"/>
                </a:ext>
              </a:extLst>
            </p:cNvPr>
            <p:cNvCxnSpPr>
              <a:cxnSpLocks/>
            </p:cNvCxnSpPr>
            <p:nvPr/>
          </p:nvCxnSpPr>
          <p:spPr>
            <a:xfrm>
              <a:off x="3128479" y="1439314"/>
              <a:ext cx="0" cy="563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92283519-1762-4C1C-B488-91C162AC9C9E}"/>
                </a:ext>
              </a:extLst>
            </p:cNvPr>
            <p:cNvCxnSpPr>
              <a:cxnSpLocks/>
            </p:cNvCxnSpPr>
            <p:nvPr/>
          </p:nvCxnSpPr>
          <p:spPr>
            <a:xfrm>
              <a:off x="3345469" y="1869141"/>
              <a:ext cx="0" cy="22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원호 120">
              <a:extLst>
                <a:ext uri="{FF2B5EF4-FFF2-40B4-BE49-F238E27FC236}">
                  <a16:creationId xmlns:a16="http://schemas.microsoft.com/office/drawing/2014/main" id="{B104380A-FA23-465A-ADBD-49F5CD3EA2C4}"/>
                </a:ext>
              </a:extLst>
            </p:cNvPr>
            <p:cNvSpPr/>
            <p:nvPr/>
          </p:nvSpPr>
          <p:spPr>
            <a:xfrm rot="10800000">
              <a:off x="3442648" y="1865502"/>
              <a:ext cx="61998" cy="243207"/>
            </a:xfrm>
            <a:prstGeom prst="arc">
              <a:avLst>
                <a:gd name="adj1" fmla="val 16200000"/>
                <a:gd name="adj2" fmla="val 549050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122" name="직선 연결선 121">
              <a:extLst>
                <a:ext uri="{FF2B5EF4-FFF2-40B4-BE49-F238E27FC236}">
                  <a16:creationId xmlns:a16="http://schemas.microsoft.com/office/drawing/2014/main" id="{BC92E9E4-7E3E-4129-9F2C-4FA4E641917F}"/>
                </a:ext>
              </a:extLst>
            </p:cNvPr>
            <p:cNvCxnSpPr/>
            <p:nvPr/>
          </p:nvCxnSpPr>
          <p:spPr>
            <a:xfrm>
              <a:off x="3128479" y="2002845"/>
              <a:ext cx="216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직선 연결선 124">
              <a:extLst>
                <a:ext uri="{FF2B5EF4-FFF2-40B4-BE49-F238E27FC236}">
                  <a16:creationId xmlns:a16="http://schemas.microsoft.com/office/drawing/2014/main" id="{5858F5BD-41FF-4200-ACF2-CBF8F8D6BDF2}"/>
                </a:ext>
              </a:extLst>
            </p:cNvPr>
            <p:cNvCxnSpPr>
              <a:cxnSpLocks/>
            </p:cNvCxnSpPr>
            <p:nvPr/>
          </p:nvCxnSpPr>
          <p:spPr>
            <a:xfrm>
              <a:off x="3454597" y="1987105"/>
              <a:ext cx="541979" cy="157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직선 연결선 125">
              <a:extLst>
                <a:ext uri="{FF2B5EF4-FFF2-40B4-BE49-F238E27FC236}">
                  <a16:creationId xmlns:a16="http://schemas.microsoft.com/office/drawing/2014/main" id="{1B64EE0C-6538-441A-803B-4AFADE46984A}"/>
                </a:ext>
              </a:extLst>
            </p:cNvPr>
            <p:cNvCxnSpPr/>
            <p:nvPr/>
          </p:nvCxnSpPr>
          <p:spPr>
            <a:xfrm>
              <a:off x="4006257" y="2260020"/>
              <a:ext cx="577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직선 연결선 126">
              <a:extLst>
                <a:ext uri="{FF2B5EF4-FFF2-40B4-BE49-F238E27FC236}">
                  <a16:creationId xmlns:a16="http://schemas.microsoft.com/office/drawing/2014/main" id="{1D308FA0-C4F9-4D5D-84D4-784C816FB26F}"/>
                </a:ext>
              </a:extLst>
            </p:cNvPr>
            <p:cNvCxnSpPr>
              <a:cxnSpLocks/>
            </p:cNvCxnSpPr>
            <p:nvPr/>
          </p:nvCxnSpPr>
          <p:spPr>
            <a:xfrm>
              <a:off x="395287" y="3735474"/>
              <a:ext cx="3629066" cy="12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타원 127">
              <a:extLst>
                <a:ext uri="{FF2B5EF4-FFF2-40B4-BE49-F238E27FC236}">
                  <a16:creationId xmlns:a16="http://schemas.microsoft.com/office/drawing/2014/main" id="{E7346159-A0CF-4233-9F49-E67CF584F816}"/>
                </a:ext>
              </a:extLst>
            </p:cNvPr>
            <p:cNvSpPr/>
            <p:nvPr/>
          </p:nvSpPr>
          <p:spPr>
            <a:xfrm>
              <a:off x="219881" y="2401654"/>
              <a:ext cx="363338" cy="3608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129" name="직선 화살표 연결선 128">
              <a:extLst>
                <a:ext uri="{FF2B5EF4-FFF2-40B4-BE49-F238E27FC236}">
                  <a16:creationId xmlns:a16="http://schemas.microsoft.com/office/drawing/2014/main" id="{6EA625AD-F16C-4D69-8573-AB8E8181F099}"/>
                </a:ext>
              </a:extLst>
            </p:cNvPr>
            <p:cNvCxnSpPr/>
            <p:nvPr/>
          </p:nvCxnSpPr>
          <p:spPr>
            <a:xfrm>
              <a:off x="401550" y="2401654"/>
              <a:ext cx="0" cy="3608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직선 연결선 129">
              <a:extLst>
                <a:ext uri="{FF2B5EF4-FFF2-40B4-BE49-F238E27FC236}">
                  <a16:creationId xmlns:a16="http://schemas.microsoft.com/office/drawing/2014/main" id="{494013C2-B369-4C6B-84C6-B1764A9141BE}"/>
                </a:ext>
              </a:extLst>
            </p:cNvPr>
            <p:cNvCxnSpPr>
              <a:cxnSpLocks/>
            </p:cNvCxnSpPr>
            <p:nvPr/>
          </p:nvCxnSpPr>
          <p:spPr>
            <a:xfrm>
              <a:off x="401550" y="2762484"/>
              <a:ext cx="4074" cy="231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직선 연결선 130">
              <a:extLst>
                <a:ext uri="{FF2B5EF4-FFF2-40B4-BE49-F238E27FC236}">
                  <a16:creationId xmlns:a16="http://schemas.microsoft.com/office/drawing/2014/main" id="{D3215887-8603-4E50-8106-0D9C8F6280B4}"/>
                </a:ext>
              </a:extLst>
            </p:cNvPr>
            <p:cNvCxnSpPr>
              <a:cxnSpLocks/>
            </p:cNvCxnSpPr>
            <p:nvPr/>
          </p:nvCxnSpPr>
          <p:spPr>
            <a:xfrm flipH="1">
              <a:off x="408169" y="2978830"/>
              <a:ext cx="511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직선 연결선 131">
              <a:extLst>
                <a:ext uri="{FF2B5EF4-FFF2-40B4-BE49-F238E27FC236}">
                  <a16:creationId xmlns:a16="http://schemas.microsoft.com/office/drawing/2014/main" id="{B5139781-34D9-4664-9DCD-589E7E58CFAB}"/>
                </a:ext>
              </a:extLst>
            </p:cNvPr>
            <p:cNvCxnSpPr/>
            <p:nvPr/>
          </p:nvCxnSpPr>
          <p:spPr>
            <a:xfrm>
              <a:off x="919406" y="2973051"/>
              <a:ext cx="0" cy="404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직선 연결선 132">
              <a:extLst>
                <a:ext uri="{FF2B5EF4-FFF2-40B4-BE49-F238E27FC236}">
                  <a16:creationId xmlns:a16="http://schemas.microsoft.com/office/drawing/2014/main" id="{9DD59604-1EA2-4096-ADE2-98FE6CCAA24C}"/>
                </a:ext>
              </a:extLst>
            </p:cNvPr>
            <p:cNvCxnSpPr/>
            <p:nvPr/>
          </p:nvCxnSpPr>
          <p:spPr>
            <a:xfrm>
              <a:off x="403587" y="2018255"/>
              <a:ext cx="0" cy="404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53">
              <a:extLst>
                <a:ext uri="{FF2B5EF4-FFF2-40B4-BE49-F238E27FC236}">
                  <a16:creationId xmlns:a16="http://schemas.microsoft.com/office/drawing/2014/main" id="{9DE941F5-9502-4A06-9226-463749C9DD5B}"/>
                </a:ext>
              </a:extLst>
            </p:cNvPr>
            <p:cNvSpPr txBox="1"/>
            <p:nvPr/>
          </p:nvSpPr>
          <p:spPr>
            <a:xfrm>
              <a:off x="1365402" y="898383"/>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M1</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5" name="TextBox 154">
              <a:extLst>
                <a:ext uri="{FF2B5EF4-FFF2-40B4-BE49-F238E27FC236}">
                  <a16:creationId xmlns:a16="http://schemas.microsoft.com/office/drawing/2014/main" id="{AC0AACA7-BB21-465E-994A-19F91D0AC4E4}"/>
                </a:ext>
              </a:extLst>
            </p:cNvPr>
            <p:cNvSpPr txBox="1"/>
            <p:nvPr/>
          </p:nvSpPr>
          <p:spPr>
            <a:xfrm>
              <a:off x="2487466" y="859069"/>
              <a:ext cx="466090"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M0</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6" name="TextBox 155">
              <a:extLst>
                <a:ext uri="{FF2B5EF4-FFF2-40B4-BE49-F238E27FC236}">
                  <a16:creationId xmlns:a16="http://schemas.microsoft.com/office/drawing/2014/main" id="{023F2733-74CF-486D-BA70-58D333ED706C}"/>
                </a:ext>
              </a:extLst>
            </p:cNvPr>
            <p:cNvSpPr txBox="1"/>
            <p:nvPr/>
          </p:nvSpPr>
          <p:spPr>
            <a:xfrm>
              <a:off x="2429859" y="2458359"/>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M2</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7" name="TextBox 156">
              <a:extLst>
                <a:ext uri="{FF2B5EF4-FFF2-40B4-BE49-F238E27FC236}">
                  <a16:creationId xmlns:a16="http://schemas.microsoft.com/office/drawing/2014/main" id="{2695AD40-4039-43C9-A8D6-2E449A440DE2}"/>
                </a:ext>
              </a:extLst>
            </p:cNvPr>
            <p:cNvSpPr txBox="1"/>
            <p:nvPr/>
          </p:nvSpPr>
          <p:spPr>
            <a:xfrm>
              <a:off x="1396839" y="2474548"/>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M3</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8" name="TextBox 157">
              <a:extLst>
                <a:ext uri="{FF2B5EF4-FFF2-40B4-BE49-F238E27FC236}">
                  <a16:creationId xmlns:a16="http://schemas.microsoft.com/office/drawing/2014/main" id="{9915CF43-8A62-4B74-BC70-1B01C02A3523}"/>
                </a:ext>
              </a:extLst>
            </p:cNvPr>
            <p:cNvSpPr txBox="1"/>
            <p:nvPr/>
          </p:nvSpPr>
          <p:spPr>
            <a:xfrm>
              <a:off x="1921854" y="3149019"/>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M4</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9" name="TextBox 158">
              <a:extLst>
                <a:ext uri="{FF2B5EF4-FFF2-40B4-BE49-F238E27FC236}">
                  <a16:creationId xmlns:a16="http://schemas.microsoft.com/office/drawing/2014/main" id="{AB3EE8AC-F29A-4FA9-AFD5-A4372F20D059}"/>
                </a:ext>
              </a:extLst>
            </p:cNvPr>
            <p:cNvSpPr txBox="1"/>
            <p:nvPr/>
          </p:nvSpPr>
          <p:spPr>
            <a:xfrm>
              <a:off x="3816269" y="3206699"/>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M5</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0" name="TextBox 159">
              <a:extLst>
                <a:ext uri="{FF2B5EF4-FFF2-40B4-BE49-F238E27FC236}">
                  <a16:creationId xmlns:a16="http://schemas.microsoft.com/office/drawing/2014/main" id="{C636CC35-76DC-41D0-8051-5D6B754A6411}"/>
                </a:ext>
              </a:extLst>
            </p:cNvPr>
            <p:cNvSpPr txBox="1"/>
            <p:nvPr/>
          </p:nvSpPr>
          <p:spPr>
            <a:xfrm>
              <a:off x="3807556" y="1264581"/>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M6</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1" name="TextBox 160">
              <a:extLst>
                <a:ext uri="{FF2B5EF4-FFF2-40B4-BE49-F238E27FC236}">
                  <a16:creationId xmlns:a16="http://schemas.microsoft.com/office/drawing/2014/main" id="{E4EDFDE0-9A1B-4FDF-9030-1A3A44275A83}"/>
                </a:ext>
              </a:extLst>
            </p:cNvPr>
            <p:cNvSpPr txBox="1"/>
            <p:nvPr/>
          </p:nvSpPr>
          <p:spPr>
            <a:xfrm>
              <a:off x="177666" y="3264966"/>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M7</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2" name="TextBox 161">
              <a:extLst>
                <a:ext uri="{FF2B5EF4-FFF2-40B4-BE49-F238E27FC236}">
                  <a16:creationId xmlns:a16="http://schemas.microsoft.com/office/drawing/2014/main" id="{1B6C97A4-B74D-457A-9464-F02AE4C007AC}"/>
                </a:ext>
              </a:extLst>
            </p:cNvPr>
            <p:cNvSpPr txBox="1"/>
            <p:nvPr/>
          </p:nvSpPr>
          <p:spPr>
            <a:xfrm>
              <a:off x="3225219" y="2084095"/>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C0</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3" name="TextBox 162">
              <a:extLst>
                <a:ext uri="{FF2B5EF4-FFF2-40B4-BE49-F238E27FC236}">
                  <a16:creationId xmlns:a16="http://schemas.microsoft.com/office/drawing/2014/main" id="{91ECF1AC-EFC6-4581-B43B-ABC2875B9625}"/>
                </a:ext>
              </a:extLst>
            </p:cNvPr>
            <p:cNvSpPr txBox="1"/>
            <p:nvPr/>
          </p:nvSpPr>
          <p:spPr>
            <a:xfrm>
              <a:off x="798871" y="2321927"/>
              <a:ext cx="532130"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VINP</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4" name="TextBox 163">
              <a:extLst>
                <a:ext uri="{FF2B5EF4-FFF2-40B4-BE49-F238E27FC236}">
                  <a16:creationId xmlns:a16="http://schemas.microsoft.com/office/drawing/2014/main" id="{BC39F4C7-A304-4AF3-B1C8-41EB9BAAFC34}"/>
                </a:ext>
              </a:extLst>
            </p:cNvPr>
            <p:cNvSpPr txBox="1"/>
            <p:nvPr/>
          </p:nvSpPr>
          <p:spPr>
            <a:xfrm>
              <a:off x="2891604" y="2323620"/>
              <a:ext cx="527050"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VINN</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5" name="TextBox 164">
              <a:extLst>
                <a:ext uri="{FF2B5EF4-FFF2-40B4-BE49-F238E27FC236}">
                  <a16:creationId xmlns:a16="http://schemas.microsoft.com/office/drawing/2014/main" id="{7B36E373-26C1-49CA-8F65-0735262C8059}"/>
                </a:ext>
              </a:extLst>
            </p:cNvPr>
            <p:cNvSpPr txBox="1"/>
            <p:nvPr/>
          </p:nvSpPr>
          <p:spPr>
            <a:xfrm>
              <a:off x="0" y="2084095"/>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IREF</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6" name="TextBox 165">
              <a:extLst>
                <a:ext uri="{FF2B5EF4-FFF2-40B4-BE49-F238E27FC236}">
                  <a16:creationId xmlns:a16="http://schemas.microsoft.com/office/drawing/2014/main" id="{06C14B33-A0A9-4BE3-8F27-2F4D506622F4}"/>
                </a:ext>
              </a:extLst>
            </p:cNvPr>
            <p:cNvSpPr txBox="1"/>
            <p:nvPr/>
          </p:nvSpPr>
          <p:spPr>
            <a:xfrm>
              <a:off x="1873887" y="0"/>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VDD</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cxnSp>
          <p:nvCxnSpPr>
            <p:cNvPr id="147" name="직선 연결선 146">
              <a:extLst>
                <a:ext uri="{FF2B5EF4-FFF2-40B4-BE49-F238E27FC236}">
                  <a16:creationId xmlns:a16="http://schemas.microsoft.com/office/drawing/2014/main" id="{9CC21881-DF35-4386-90ED-A415BCA4A02C}"/>
                </a:ext>
              </a:extLst>
            </p:cNvPr>
            <p:cNvCxnSpPr/>
            <p:nvPr/>
          </p:nvCxnSpPr>
          <p:spPr>
            <a:xfrm flipH="1">
              <a:off x="1921383" y="4041077"/>
              <a:ext cx="338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A6CFC8C8-BF95-42AF-83D0-389F30AB7064}"/>
                </a:ext>
              </a:extLst>
            </p:cNvPr>
            <p:cNvCxnSpPr/>
            <p:nvPr/>
          </p:nvCxnSpPr>
          <p:spPr>
            <a:xfrm flipH="1">
              <a:off x="1963458" y="4107752"/>
              <a:ext cx="2542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직선 연결선 148">
              <a:extLst>
                <a:ext uri="{FF2B5EF4-FFF2-40B4-BE49-F238E27FC236}">
                  <a16:creationId xmlns:a16="http://schemas.microsoft.com/office/drawing/2014/main" id="{36A0F633-2125-475A-B5A5-95281AD762EB}"/>
                </a:ext>
              </a:extLst>
            </p:cNvPr>
            <p:cNvCxnSpPr/>
            <p:nvPr/>
          </p:nvCxnSpPr>
          <p:spPr>
            <a:xfrm flipH="1">
              <a:off x="1995045" y="4174427"/>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71">
              <a:extLst>
                <a:ext uri="{FF2B5EF4-FFF2-40B4-BE49-F238E27FC236}">
                  <a16:creationId xmlns:a16="http://schemas.microsoft.com/office/drawing/2014/main" id="{2C2E7302-FECD-44AF-BF42-46155CDA3DD8}"/>
                </a:ext>
              </a:extLst>
            </p:cNvPr>
            <p:cNvSpPr txBox="1"/>
            <p:nvPr/>
          </p:nvSpPr>
          <p:spPr>
            <a:xfrm>
              <a:off x="2238566" y="3968628"/>
              <a:ext cx="65341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GND</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51" name="TextBox 172">
              <a:extLst>
                <a:ext uri="{FF2B5EF4-FFF2-40B4-BE49-F238E27FC236}">
                  <a16:creationId xmlns:a16="http://schemas.microsoft.com/office/drawing/2014/main" id="{802CE0EF-CD05-437D-9266-6EBAE790FC34}"/>
                </a:ext>
              </a:extLst>
            </p:cNvPr>
            <p:cNvSpPr txBox="1"/>
            <p:nvPr/>
          </p:nvSpPr>
          <p:spPr>
            <a:xfrm>
              <a:off x="3984463" y="1960077"/>
              <a:ext cx="57721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VOUT</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grpSp>
      <p:sp>
        <p:nvSpPr>
          <p:cNvPr id="152" name="TextBox 151">
            <a:extLst>
              <a:ext uri="{FF2B5EF4-FFF2-40B4-BE49-F238E27FC236}">
                <a16:creationId xmlns:a16="http://schemas.microsoft.com/office/drawing/2014/main" id="{8F4AED6B-094E-4431-A7E4-5F14E03B56A4}"/>
              </a:ext>
            </a:extLst>
          </p:cNvPr>
          <p:cNvSpPr txBox="1"/>
          <p:nvPr/>
        </p:nvSpPr>
        <p:spPr>
          <a:xfrm>
            <a:off x="875809" y="32729223"/>
            <a:ext cx="14094599" cy="461665"/>
          </a:xfrm>
          <a:prstGeom prst="rect">
            <a:avLst/>
          </a:prstGeom>
          <a:noFill/>
        </p:spPr>
        <p:txBody>
          <a:bodyPr wrap="square" rtlCol="0">
            <a:spAutoFit/>
          </a:bodyPr>
          <a:lstStyle/>
          <a:p>
            <a:pPr algn="ctr" latinLnBrk="0"/>
            <a:r>
              <a:rPr lang="en-US" altLang="ko-KR" sz="2400" b="1" dirty="0"/>
              <a:t>Fig. 1. Schematic Design for Two-stage Regulated </a:t>
            </a:r>
            <a:r>
              <a:rPr lang="en-US" altLang="ko-KR" sz="2400" b="1" dirty="0" err="1"/>
              <a:t>Cascode</a:t>
            </a:r>
            <a:r>
              <a:rPr lang="en-US" altLang="ko-KR" sz="2400" b="1" dirty="0"/>
              <a:t> Amplifier .</a:t>
            </a:r>
          </a:p>
        </p:txBody>
      </p:sp>
      <p:grpSp>
        <p:nvGrpSpPr>
          <p:cNvPr id="154" name="그룹 153">
            <a:extLst>
              <a:ext uri="{FF2B5EF4-FFF2-40B4-BE49-F238E27FC236}">
                <a16:creationId xmlns:a16="http://schemas.microsoft.com/office/drawing/2014/main" id="{08CEE416-5884-4A08-AD66-820F004B84FD}"/>
              </a:ext>
            </a:extLst>
          </p:cNvPr>
          <p:cNvGrpSpPr/>
          <p:nvPr/>
        </p:nvGrpSpPr>
        <p:grpSpPr>
          <a:xfrm>
            <a:off x="18043966" y="15922580"/>
            <a:ext cx="9391104" cy="5656921"/>
            <a:chOff x="14758" y="-85681"/>
            <a:chExt cx="12277438" cy="7190997"/>
          </a:xfrm>
        </p:grpSpPr>
        <p:pic>
          <p:nvPicPr>
            <p:cNvPr id="155" name="그림 14">
              <a:extLst>
                <a:ext uri="{FF2B5EF4-FFF2-40B4-BE49-F238E27FC236}">
                  <a16:creationId xmlns:a16="http://schemas.microsoft.com/office/drawing/2014/main" id="{694BBF91-8858-485F-8B48-3B752C934890}"/>
                </a:ext>
              </a:extLst>
            </p:cNvPr>
            <p:cNvPicPr>
              <a:picLocks noChangeAspect="1"/>
            </p:cNvPicPr>
            <p:nvPr/>
          </p:nvPicPr>
          <p:blipFill>
            <a:blip r:embed="rId3">
              <a:lum/>
              <a:alphaModFix/>
            </a:blip>
            <a:srcRect/>
            <a:stretch>
              <a:fillRect/>
            </a:stretch>
          </p:blipFill>
          <p:spPr>
            <a:xfrm>
              <a:off x="14758" y="-85681"/>
              <a:ext cx="12277438" cy="7190997"/>
            </a:xfrm>
            <a:prstGeom prst="rect">
              <a:avLst/>
            </a:prstGeom>
            <a:noFill/>
            <a:ln cap="flat">
              <a:noFill/>
            </a:ln>
          </p:spPr>
        </p:pic>
        <p:sp>
          <p:nvSpPr>
            <p:cNvPr id="156" name="모서리가 둥근 직사각형 6">
              <a:extLst>
                <a:ext uri="{FF2B5EF4-FFF2-40B4-BE49-F238E27FC236}">
                  <a16:creationId xmlns:a16="http://schemas.microsoft.com/office/drawing/2014/main" id="{DB4A07BF-F2F8-469A-9295-AD157746338E}"/>
                </a:ext>
              </a:extLst>
            </p:cNvPr>
            <p:cNvSpPr/>
            <p:nvPr/>
          </p:nvSpPr>
          <p:spPr>
            <a:xfrm>
              <a:off x="1684143" y="635041"/>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VSS</a:t>
              </a:r>
            </a:p>
          </p:txBody>
        </p:sp>
        <p:sp>
          <p:nvSpPr>
            <p:cNvPr id="157" name="모서리가 둥근 직사각형 7">
              <a:extLst>
                <a:ext uri="{FF2B5EF4-FFF2-40B4-BE49-F238E27FC236}">
                  <a16:creationId xmlns:a16="http://schemas.microsoft.com/office/drawing/2014/main" id="{52F5AB05-50BD-4221-B0D0-6968D7FB9A10}"/>
                </a:ext>
              </a:extLst>
            </p:cNvPr>
            <p:cNvSpPr/>
            <p:nvPr/>
          </p:nvSpPr>
          <p:spPr>
            <a:xfrm>
              <a:off x="3009750" y="635041"/>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VINP</a:t>
              </a:r>
            </a:p>
          </p:txBody>
        </p:sp>
        <p:sp>
          <p:nvSpPr>
            <p:cNvPr id="158" name="모서리가 둥근 직사각형 8">
              <a:extLst>
                <a:ext uri="{FF2B5EF4-FFF2-40B4-BE49-F238E27FC236}">
                  <a16:creationId xmlns:a16="http://schemas.microsoft.com/office/drawing/2014/main" id="{E830BAB9-A661-4C87-B3B9-A5DDB0F7A76C}"/>
                </a:ext>
              </a:extLst>
            </p:cNvPr>
            <p:cNvSpPr/>
            <p:nvPr/>
          </p:nvSpPr>
          <p:spPr>
            <a:xfrm>
              <a:off x="4335001" y="635041"/>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VOUT</a:t>
              </a:r>
            </a:p>
          </p:txBody>
        </p:sp>
        <p:sp>
          <p:nvSpPr>
            <p:cNvPr id="159" name="모서리가 둥근 직사각형 9">
              <a:extLst>
                <a:ext uri="{FF2B5EF4-FFF2-40B4-BE49-F238E27FC236}">
                  <a16:creationId xmlns:a16="http://schemas.microsoft.com/office/drawing/2014/main" id="{47996A50-E686-4067-8973-67527BFE1D3F}"/>
                </a:ext>
              </a:extLst>
            </p:cNvPr>
            <p:cNvSpPr/>
            <p:nvPr/>
          </p:nvSpPr>
          <p:spPr>
            <a:xfrm>
              <a:off x="5677534" y="65628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VSS2</a:t>
              </a:r>
            </a:p>
          </p:txBody>
        </p:sp>
        <p:sp>
          <p:nvSpPr>
            <p:cNvPr id="160" name="모서리가 둥근 직사각형 10">
              <a:extLst>
                <a:ext uri="{FF2B5EF4-FFF2-40B4-BE49-F238E27FC236}">
                  <a16:creationId xmlns:a16="http://schemas.microsoft.com/office/drawing/2014/main" id="{F987A48F-B331-4137-8AB0-37AECAF76313}"/>
                </a:ext>
              </a:extLst>
            </p:cNvPr>
            <p:cNvSpPr/>
            <p:nvPr/>
          </p:nvSpPr>
          <p:spPr>
            <a:xfrm>
              <a:off x="8412722" y="65628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VINP2</a:t>
              </a:r>
            </a:p>
          </p:txBody>
        </p:sp>
        <p:sp>
          <p:nvSpPr>
            <p:cNvPr id="161" name="모서리가 둥근 직사각형 11">
              <a:extLst>
                <a:ext uri="{FF2B5EF4-FFF2-40B4-BE49-F238E27FC236}">
                  <a16:creationId xmlns:a16="http://schemas.microsoft.com/office/drawing/2014/main" id="{DDCB4744-D3C6-45F4-92E7-C6BF31BF7274}"/>
                </a:ext>
              </a:extLst>
            </p:cNvPr>
            <p:cNvSpPr/>
            <p:nvPr/>
          </p:nvSpPr>
          <p:spPr>
            <a:xfrm>
              <a:off x="9683386" y="682700"/>
              <a:ext cx="997718" cy="56267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VOUT2</a:t>
              </a:r>
            </a:p>
          </p:txBody>
        </p:sp>
        <p:sp>
          <p:nvSpPr>
            <p:cNvPr id="162" name="모서리가 둥근 직사각형 12">
              <a:extLst>
                <a:ext uri="{FF2B5EF4-FFF2-40B4-BE49-F238E27FC236}">
                  <a16:creationId xmlns:a16="http://schemas.microsoft.com/office/drawing/2014/main" id="{BB8BADE3-611C-485F-BD7F-030E6946D3F3}"/>
                </a:ext>
              </a:extLst>
            </p:cNvPr>
            <p:cNvSpPr/>
            <p:nvPr/>
          </p:nvSpPr>
          <p:spPr>
            <a:xfrm>
              <a:off x="9753318" y="588096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VDD2</a:t>
              </a:r>
            </a:p>
          </p:txBody>
        </p:sp>
        <p:sp>
          <p:nvSpPr>
            <p:cNvPr id="163" name="모서리가 둥근 직사각형 13">
              <a:extLst>
                <a:ext uri="{FF2B5EF4-FFF2-40B4-BE49-F238E27FC236}">
                  <a16:creationId xmlns:a16="http://schemas.microsoft.com/office/drawing/2014/main" id="{B4A4CC88-A5D7-4BDA-A4AF-8B43F2887C66}"/>
                </a:ext>
              </a:extLst>
            </p:cNvPr>
            <p:cNvSpPr/>
            <p:nvPr/>
          </p:nvSpPr>
          <p:spPr>
            <a:xfrm>
              <a:off x="8405903" y="588096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VINN2</a:t>
              </a:r>
            </a:p>
          </p:txBody>
        </p:sp>
        <p:sp>
          <p:nvSpPr>
            <p:cNvPr id="164" name="모서리가 둥근 직사각형 15">
              <a:extLst>
                <a:ext uri="{FF2B5EF4-FFF2-40B4-BE49-F238E27FC236}">
                  <a16:creationId xmlns:a16="http://schemas.microsoft.com/office/drawing/2014/main" id="{FEA49810-D577-49C4-A8A1-DAE00A0E5B06}"/>
                </a:ext>
              </a:extLst>
            </p:cNvPr>
            <p:cNvSpPr/>
            <p:nvPr/>
          </p:nvSpPr>
          <p:spPr>
            <a:xfrm>
              <a:off x="5694073" y="588096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IREF2</a:t>
              </a:r>
            </a:p>
          </p:txBody>
        </p:sp>
        <p:sp>
          <p:nvSpPr>
            <p:cNvPr id="165" name="모서리가 둥근 직사각형 16">
              <a:extLst>
                <a:ext uri="{FF2B5EF4-FFF2-40B4-BE49-F238E27FC236}">
                  <a16:creationId xmlns:a16="http://schemas.microsoft.com/office/drawing/2014/main" id="{D40782CE-F593-4B33-AC8F-3E81DE1171D4}"/>
                </a:ext>
              </a:extLst>
            </p:cNvPr>
            <p:cNvSpPr/>
            <p:nvPr/>
          </p:nvSpPr>
          <p:spPr>
            <a:xfrm>
              <a:off x="4365283" y="588096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VDD</a:t>
              </a:r>
            </a:p>
          </p:txBody>
        </p:sp>
        <p:sp>
          <p:nvSpPr>
            <p:cNvPr id="166" name="모서리가 둥근 직사각형 17">
              <a:extLst>
                <a:ext uri="{FF2B5EF4-FFF2-40B4-BE49-F238E27FC236}">
                  <a16:creationId xmlns:a16="http://schemas.microsoft.com/office/drawing/2014/main" id="{ED5FC308-3DCC-4AEC-B299-5F706BA05BEF}"/>
                </a:ext>
              </a:extLst>
            </p:cNvPr>
            <p:cNvSpPr/>
            <p:nvPr/>
          </p:nvSpPr>
          <p:spPr>
            <a:xfrm>
              <a:off x="3029000" y="588096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VINN</a:t>
              </a:r>
            </a:p>
          </p:txBody>
        </p:sp>
        <p:sp>
          <p:nvSpPr>
            <p:cNvPr id="167" name="모서리가 둥근 직사각형 18">
              <a:extLst>
                <a:ext uri="{FF2B5EF4-FFF2-40B4-BE49-F238E27FC236}">
                  <a16:creationId xmlns:a16="http://schemas.microsoft.com/office/drawing/2014/main" id="{E10A0937-2918-47B6-B2DE-55C69BEF590F}"/>
                </a:ext>
              </a:extLst>
            </p:cNvPr>
            <p:cNvSpPr/>
            <p:nvPr/>
          </p:nvSpPr>
          <p:spPr>
            <a:xfrm>
              <a:off x="1684143" y="588096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IREF</a:t>
              </a:r>
            </a:p>
          </p:txBody>
        </p:sp>
        <p:sp>
          <p:nvSpPr>
            <p:cNvPr id="168" name="모서리가 둥근 직사각형 19">
              <a:extLst>
                <a:ext uri="{FF2B5EF4-FFF2-40B4-BE49-F238E27FC236}">
                  <a16:creationId xmlns:a16="http://schemas.microsoft.com/office/drawing/2014/main" id="{590221B2-DD13-4F48-BA41-11C9C1590662}"/>
                </a:ext>
              </a:extLst>
            </p:cNvPr>
            <p:cNvSpPr/>
            <p:nvPr/>
          </p:nvSpPr>
          <p:spPr>
            <a:xfrm>
              <a:off x="7035884" y="656283"/>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VSS2</a:t>
              </a:r>
            </a:p>
          </p:txBody>
        </p:sp>
        <p:sp>
          <p:nvSpPr>
            <p:cNvPr id="169" name="모서리가 둥근 직사각형 20">
              <a:extLst>
                <a:ext uri="{FF2B5EF4-FFF2-40B4-BE49-F238E27FC236}">
                  <a16:creationId xmlns:a16="http://schemas.microsoft.com/office/drawing/2014/main" id="{320035C9-BAA2-422C-8FBC-46DF62BDCE08}"/>
                </a:ext>
              </a:extLst>
            </p:cNvPr>
            <p:cNvSpPr/>
            <p:nvPr/>
          </p:nvSpPr>
          <p:spPr>
            <a:xfrm>
              <a:off x="7051229" y="5885279"/>
              <a:ext cx="897117" cy="58391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B9BD5"/>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FFFFFF"/>
                  </a:solidFill>
                  <a:uFillTx/>
                  <a:latin typeface="맑은 고딕" pitchFamily="18"/>
                  <a:ea typeface="굴림" pitchFamily="2"/>
                  <a:cs typeface="Arial" pitchFamily="2"/>
                </a:rPr>
                <a:t>VSS2</a:t>
              </a:r>
            </a:p>
          </p:txBody>
        </p:sp>
        <p:sp>
          <p:nvSpPr>
            <p:cNvPr id="170" name="직사각형 5">
              <a:extLst>
                <a:ext uri="{FF2B5EF4-FFF2-40B4-BE49-F238E27FC236}">
                  <a16:creationId xmlns:a16="http://schemas.microsoft.com/office/drawing/2014/main" id="{7726A978-A143-487F-AA1C-046F2B3683A8}"/>
                </a:ext>
              </a:extLst>
            </p:cNvPr>
            <p:cNvSpPr/>
            <p:nvPr/>
          </p:nvSpPr>
          <p:spPr>
            <a:xfrm>
              <a:off x="988557" y="380518"/>
              <a:ext cx="4495318" cy="62586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76315" cap="flat">
              <a:solidFill>
                <a:srgbClr val="FF0000"/>
              </a:solidFill>
              <a:prstDash val="solid"/>
              <a:miter/>
            </a:ln>
          </p:spPr>
          <p:txBody>
            <a:bodyPr vert="horz" wrap="square" lIns="90004" tIns="44997" rIns="90004" bIns="44997" anchor="ctr" anchorCtr="0" compatLnSpc="0">
              <a:noAutofit/>
            </a:bodyPr>
            <a:lstStyle/>
            <a:p>
              <a:pPr marL="0" marR="0" lvl="0" indent="0" algn="l" defTabSz="914400" rtl="0" fontAlgn="auto" latinLnBrk="0"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굴림" pitchFamily="18"/>
                <a:ea typeface="굴림" pitchFamily="2"/>
                <a:cs typeface="Arial" pitchFamily="2"/>
              </a:endParaRPr>
            </a:p>
          </p:txBody>
        </p:sp>
        <p:sp>
          <p:nvSpPr>
            <p:cNvPr id="171" name="직사각형 23">
              <a:extLst>
                <a:ext uri="{FF2B5EF4-FFF2-40B4-BE49-F238E27FC236}">
                  <a16:creationId xmlns:a16="http://schemas.microsoft.com/office/drawing/2014/main" id="{C598E730-2356-4D15-AF1F-B82F78258D2F}"/>
                </a:ext>
              </a:extLst>
            </p:cNvPr>
            <p:cNvSpPr/>
            <p:nvPr/>
          </p:nvSpPr>
          <p:spPr>
            <a:xfrm>
              <a:off x="5518083" y="372243"/>
              <a:ext cx="5559122" cy="625860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76315" cap="flat">
              <a:solidFill>
                <a:schemeClr val="bg1"/>
              </a:solidFill>
              <a:prstDash val="solid"/>
              <a:miter/>
            </a:ln>
          </p:spPr>
          <p:txBody>
            <a:bodyPr vert="horz" wrap="square" lIns="90004" tIns="44997" rIns="90004" bIns="44997" anchor="ctr" anchorCtr="0" compatLnSpc="0">
              <a:noAutofit/>
            </a:bodyPr>
            <a:lstStyle/>
            <a:p>
              <a:pPr marL="0" marR="0" lvl="0" indent="0" algn="l" defTabSz="914400" rtl="0" fontAlgn="auto" latinLnBrk="0"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굴림" pitchFamily="18"/>
                <a:ea typeface="굴림" pitchFamily="2"/>
                <a:cs typeface="Arial" pitchFamily="2"/>
              </a:endParaRPr>
            </a:p>
          </p:txBody>
        </p:sp>
        <p:sp>
          <p:nvSpPr>
            <p:cNvPr id="172" name="모서리가 둥근 직사각형 4">
              <a:extLst>
                <a:ext uri="{FF2B5EF4-FFF2-40B4-BE49-F238E27FC236}">
                  <a16:creationId xmlns:a16="http://schemas.microsoft.com/office/drawing/2014/main" id="{14DFB0FA-E137-478D-A762-7F458E9B4AB3}"/>
                </a:ext>
              </a:extLst>
            </p:cNvPr>
            <p:cNvSpPr/>
            <p:nvPr/>
          </p:nvSpPr>
          <p:spPr>
            <a:xfrm>
              <a:off x="265247" y="3050490"/>
              <a:ext cx="2147052" cy="105635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tx2"/>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dirty="0">
                  <a:solidFill>
                    <a:srgbClr val="FFFFFF"/>
                  </a:solidFill>
                  <a:latin typeface="맑은 고딕" pitchFamily="18"/>
                  <a:ea typeface="굴림" pitchFamily="2"/>
                  <a:cs typeface="Arial" pitchFamily="2"/>
                </a:rPr>
                <a:t>N</a:t>
              </a:r>
              <a:r>
                <a:rPr lang="en-US" sz="2800" b="1" i="0" u="none" strike="noStrike" kern="1200" cap="none" spc="0" baseline="0" dirty="0">
                  <a:solidFill>
                    <a:srgbClr val="FFFFFF"/>
                  </a:solidFill>
                  <a:uFillTx/>
                  <a:latin typeface="맑은 고딕" pitchFamily="18"/>
                  <a:ea typeface="굴림" pitchFamily="2"/>
                  <a:cs typeface="Arial" pitchFamily="2"/>
                </a:rPr>
                <a:t>ormal</a:t>
              </a:r>
            </a:p>
          </p:txBody>
        </p:sp>
        <p:sp>
          <p:nvSpPr>
            <p:cNvPr id="173" name="모서리가 둥근 직사각형 21">
              <a:extLst>
                <a:ext uri="{FF2B5EF4-FFF2-40B4-BE49-F238E27FC236}">
                  <a16:creationId xmlns:a16="http://schemas.microsoft.com/office/drawing/2014/main" id="{9AB5D7A9-99CE-465B-B966-EFCBB99DC598}"/>
                </a:ext>
              </a:extLst>
            </p:cNvPr>
            <p:cNvSpPr/>
            <p:nvPr/>
          </p:nvSpPr>
          <p:spPr>
            <a:xfrm>
              <a:off x="9809539" y="2903493"/>
              <a:ext cx="2184217" cy="99184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tx2"/>
            </a:solidFill>
            <a:ln w="12600" cap="flat">
              <a:solidFill>
                <a:srgbClr val="43729D"/>
              </a:solidFill>
              <a:prstDash val="solid"/>
              <a:miter/>
            </a:ln>
          </p:spPr>
          <p:txBody>
            <a:bodyPr vert="horz" wrap="square" lIns="90004" tIns="44997" rIns="90004" bIns="44997" anchor="ctr" anchorCtr="1" compatLnSpc="0">
              <a:noAutofit/>
            </a:bodyPr>
            <a:lstStyle/>
            <a:p>
              <a:pPr marL="0" marR="0" lvl="0" indent="0" algn="ctr" defTabSz="914400" rtl="0" fontAlgn="auto" latinLnBrk="0"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FFFFF"/>
                  </a:solidFill>
                  <a:uFillTx/>
                  <a:latin typeface="맑은 고딕" pitchFamily="18"/>
                  <a:ea typeface="굴림" pitchFamily="2"/>
                  <a:cs typeface="Arial" pitchFamily="2"/>
                </a:rPr>
                <a:t>With GR</a:t>
              </a:r>
            </a:p>
          </p:txBody>
        </p:sp>
      </p:grpSp>
      <p:grpSp>
        <p:nvGrpSpPr>
          <p:cNvPr id="174" name="그룹 173">
            <a:extLst>
              <a:ext uri="{FF2B5EF4-FFF2-40B4-BE49-F238E27FC236}">
                <a16:creationId xmlns:a16="http://schemas.microsoft.com/office/drawing/2014/main" id="{B8AA5CB5-8C73-4002-9ABB-A37B8669B842}"/>
              </a:ext>
            </a:extLst>
          </p:cNvPr>
          <p:cNvGrpSpPr/>
          <p:nvPr/>
        </p:nvGrpSpPr>
        <p:grpSpPr>
          <a:xfrm>
            <a:off x="16443621" y="22645727"/>
            <a:ext cx="5809879" cy="4401839"/>
            <a:chOff x="293914" y="-514328"/>
            <a:chExt cx="3743960" cy="3228677"/>
          </a:xfrm>
        </p:grpSpPr>
        <p:sp>
          <p:nvSpPr>
            <p:cNvPr id="175" name="Text Box 49">
              <a:extLst>
                <a:ext uri="{FF2B5EF4-FFF2-40B4-BE49-F238E27FC236}">
                  <a16:creationId xmlns:a16="http://schemas.microsoft.com/office/drawing/2014/main" id="{99EDF13F-5A6C-49D6-8A29-56A9F81EDD65}"/>
                </a:ext>
              </a:extLst>
            </p:cNvPr>
            <p:cNvSpPr txBox="1"/>
            <p:nvPr/>
          </p:nvSpPr>
          <p:spPr>
            <a:xfrm>
              <a:off x="648160" y="2377464"/>
              <a:ext cx="1482056" cy="3368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latinLnBrk="0">
                <a:lnSpc>
                  <a:spcPct val="107000"/>
                </a:lnSpc>
                <a:spcBef>
                  <a:spcPts val="0"/>
                </a:spcBef>
                <a:spcAft>
                  <a:spcPts val="800"/>
                </a:spcAft>
              </a:pPr>
              <a:r>
                <a:rPr lang="en-US" sz="1000" kern="100" dirty="0">
                  <a:effectLst/>
                  <a:ea typeface="맑은 고딕" panose="020B0503020000020004" pitchFamily="50" charset="-127"/>
                  <a:cs typeface="Times New Roman" panose="02020603050405020304" pitchFamily="18" charset="0"/>
                </a:rPr>
                <a:t>13-BITS ADC and Amplifier</a:t>
              </a:r>
            </a:p>
          </p:txBody>
        </p:sp>
        <p:pic>
          <p:nvPicPr>
            <p:cNvPr id="176" name="Picture 30">
              <a:extLst>
                <a:ext uri="{FF2B5EF4-FFF2-40B4-BE49-F238E27FC236}">
                  <a16:creationId xmlns:a16="http://schemas.microsoft.com/office/drawing/2014/main" id="{FEB8F9F2-3895-4C71-AE1F-DC1F26127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14" y="-514328"/>
              <a:ext cx="3743960" cy="2884783"/>
            </a:xfrm>
            <a:prstGeom prst="rect">
              <a:avLst/>
            </a:prstGeom>
          </p:spPr>
        </p:pic>
      </p:grpSp>
      <p:sp>
        <p:nvSpPr>
          <p:cNvPr id="177" name="TextBox 176">
            <a:extLst>
              <a:ext uri="{FF2B5EF4-FFF2-40B4-BE49-F238E27FC236}">
                <a16:creationId xmlns:a16="http://schemas.microsoft.com/office/drawing/2014/main" id="{AAC0B853-F553-4DFA-A756-133D154F619F}"/>
              </a:ext>
            </a:extLst>
          </p:cNvPr>
          <p:cNvSpPr txBox="1"/>
          <p:nvPr/>
        </p:nvSpPr>
        <p:spPr>
          <a:xfrm>
            <a:off x="15017181" y="21712674"/>
            <a:ext cx="14741870" cy="461665"/>
          </a:xfrm>
          <a:prstGeom prst="rect">
            <a:avLst/>
          </a:prstGeom>
          <a:noFill/>
        </p:spPr>
        <p:txBody>
          <a:bodyPr wrap="square" rtlCol="0">
            <a:spAutoFit/>
          </a:bodyPr>
          <a:lstStyle/>
          <a:p>
            <a:pPr algn="ctr" latinLnBrk="0"/>
            <a:r>
              <a:rPr lang="en-US" altLang="ko-KR" sz="2400" b="1" dirty="0"/>
              <a:t>Fig. 2. . Layout Design With/Without Guard Ring  Regulated </a:t>
            </a:r>
            <a:r>
              <a:rPr lang="en-US" altLang="ko-KR" sz="2400" b="1" dirty="0" err="1"/>
              <a:t>Cascode</a:t>
            </a:r>
            <a:r>
              <a:rPr lang="en-US" altLang="ko-KR" sz="2400" b="1" dirty="0"/>
              <a:t> Amplifier.</a:t>
            </a:r>
          </a:p>
        </p:txBody>
      </p:sp>
      <p:sp>
        <p:nvSpPr>
          <p:cNvPr id="178" name="TextBox 177">
            <a:extLst>
              <a:ext uri="{FF2B5EF4-FFF2-40B4-BE49-F238E27FC236}">
                <a16:creationId xmlns:a16="http://schemas.microsoft.com/office/drawing/2014/main" id="{8AC64BF4-E447-4914-B283-ED4FB8CBBE39}"/>
              </a:ext>
            </a:extLst>
          </p:cNvPr>
          <p:cNvSpPr txBox="1"/>
          <p:nvPr/>
        </p:nvSpPr>
        <p:spPr>
          <a:xfrm>
            <a:off x="1181549" y="33962397"/>
            <a:ext cx="13009594" cy="6986528"/>
          </a:xfrm>
          <a:prstGeom prst="rect">
            <a:avLst/>
          </a:prstGeom>
          <a:noFill/>
        </p:spPr>
        <p:txBody>
          <a:bodyPr wrap="square" rtlCol="0">
            <a:spAutoFit/>
          </a:bodyPr>
          <a:lstStyle/>
          <a:p>
            <a:pPr marL="457200" indent="-457200" algn="just" latinLnBrk="0">
              <a:buFont typeface="Wingdings" panose="05000000000000000000" pitchFamily="2" charset="2"/>
              <a:buChar char="§"/>
            </a:pPr>
            <a:r>
              <a:rPr lang="en-US" sz="3200" dirty="0"/>
              <a:t>The Layout technique is based on the use of guard rings to shield amplifier circuit. </a:t>
            </a:r>
          </a:p>
          <a:p>
            <a:pPr marL="457200" indent="-457200" algn="just" latinLnBrk="0">
              <a:buFont typeface="Wingdings" panose="05000000000000000000" pitchFamily="2" charset="2"/>
              <a:buChar char="§"/>
            </a:pPr>
            <a:r>
              <a:rPr lang="en-US" sz="3200" dirty="0"/>
              <a:t>Two types of guard rings were used: </a:t>
            </a:r>
          </a:p>
          <a:p>
            <a:pPr marL="2211065" lvl="1" indent="-457200" algn="just" latinLnBrk="0">
              <a:buFont typeface="Courier New" panose="02070309020205020404" pitchFamily="49" charset="0"/>
              <a:buChar char="o"/>
            </a:pPr>
            <a:r>
              <a:rPr lang="en-US" sz="3200" dirty="0"/>
              <a:t>isolation guard ring is used to eliminate the inter-transistor         leakage generated by the substrate inversion below the field      oxide. </a:t>
            </a:r>
          </a:p>
          <a:p>
            <a:pPr marL="2211065" lvl="1" indent="-457200" algn="just" latinLnBrk="0">
              <a:buFont typeface="Courier New" panose="02070309020205020404" pitchFamily="49" charset="0"/>
              <a:buChar char="o"/>
            </a:pPr>
            <a:r>
              <a:rPr lang="en-US" sz="3200" dirty="0"/>
              <a:t>charge drain guard ring is responsible for collecting free charges on the substrate. </a:t>
            </a:r>
            <a:endParaRPr lang="en-US" altLang="ko-KR" sz="3200" dirty="0"/>
          </a:p>
          <a:p>
            <a:pPr marL="457200" indent="-457200" algn="just" latinLnBrk="0">
              <a:buFont typeface="Wingdings" panose="05000000000000000000" pitchFamily="2" charset="2"/>
              <a:buChar char="§"/>
            </a:pPr>
            <a:r>
              <a:rPr lang="en-US" altLang="ko-KR" sz="3200" dirty="0"/>
              <a:t>Monte-Carlo simulations, particularly for amplifier, was performed and granted the circuit for process, voltage, and temperature (PVT) variations.</a:t>
            </a:r>
          </a:p>
          <a:p>
            <a:pPr marL="457200" indent="-457200" algn="just" latinLnBrk="0">
              <a:buFont typeface="Wingdings" panose="05000000000000000000" pitchFamily="2" charset="2"/>
              <a:buChar char="§"/>
            </a:pPr>
            <a:r>
              <a:rPr lang="en-US" altLang="ko-KR" sz="3200" dirty="0"/>
              <a:t>Finally, top-level verification including parasitic extraction was carried out after LVS, DRC for the entire design.</a:t>
            </a:r>
          </a:p>
          <a:p>
            <a:pPr marL="457200" indent="-457200" algn="just" latinLnBrk="0">
              <a:buFont typeface="Wingdings" panose="05000000000000000000" pitchFamily="2" charset="2"/>
              <a:buChar char="§"/>
            </a:pPr>
            <a:r>
              <a:rPr lang="en-US" altLang="ko-KR" sz="3200" dirty="0"/>
              <a:t>The chip area of the customized conventional and RHBD pre-amplifier  was </a:t>
            </a:r>
            <a:r>
              <a:rPr lang="en-US" sz="3200" dirty="0"/>
              <a:t>350μm x 580μm</a:t>
            </a:r>
            <a:endParaRPr lang="en-US" altLang="ko-KR" sz="3200" dirty="0"/>
          </a:p>
        </p:txBody>
      </p:sp>
      <p:pic>
        <p:nvPicPr>
          <p:cNvPr id="180" name="그림 179">
            <a:extLst>
              <a:ext uri="{FF2B5EF4-FFF2-40B4-BE49-F238E27FC236}">
                <a16:creationId xmlns:a16="http://schemas.microsoft.com/office/drawing/2014/main" id="{D56B0ECD-426F-4192-A09B-46C7A6FDE664}"/>
              </a:ext>
            </a:extLst>
          </p:cNvPr>
          <p:cNvPicPr/>
          <p:nvPr/>
        </p:nvPicPr>
        <p:blipFill>
          <a:blip r:embed="rId5">
            <a:alphaModFix amt="71000"/>
            <a:duotone>
              <a:schemeClr val="accent5">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saturation sat="400000"/>
                    </a14:imgEffect>
                    <a14:imgEffect>
                      <a14:brightnessContrast bright="38000" contrast="20000"/>
                    </a14:imgEffect>
                  </a14:imgLayer>
                </a14:imgProps>
              </a:ext>
              <a:ext uri="{28A0092B-C50C-407E-A947-70E740481C1C}">
                <a14:useLocalDpi xmlns:a14="http://schemas.microsoft.com/office/drawing/2010/main" val="0"/>
              </a:ext>
            </a:extLst>
          </a:blip>
          <a:srcRect/>
          <a:stretch/>
        </p:blipFill>
        <p:spPr bwMode="auto">
          <a:xfrm>
            <a:off x="20792461" y="28448498"/>
            <a:ext cx="3894115" cy="3032139"/>
          </a:xfrm>
          <a:prstGeom prst="rect">
            <a:avLst/>
          </a:prstGeom>
          <a:noFill/>
          <a:ln>
            <a:noFill/>
          </a:ln>
          <a:effectLst>
            <a:reflection endPos="0" dir="5400000" sy="-100000" algn="bl" rotWithShape="0"/>
          </a:effectLst>
        </p:spPr>
      </p:pic>
      <p:pic>
        <p:nvPicPr>
          <p:cNvPr id="182" name="그림 181">
            <a:extLst>
              <a:ext uri="{FF2B5EF4-FFF2-40B4-BE49-F238E27FC236}">
                <a16:creationId xmlns:a16="http://schemas.microsoft.com/office/drawing/2014/main" id="{97918C6C-E426-4FCD-8FF3-F1BA533FDEC4}"/>
              </a:ext>
            </a:extLst>
          </p:cNvPr>
          <p:cNvPicPr/>
          <p:nvPr/>
        </p:nvPicPr>
        <p:blipFill>
          <a:blip r:embed="rId7" cstate="print">
            <a:duotone>
              <a:schemeClr val="accent5">
                <a:shade val="45000"/>
                <a:satMod val="135000"/>
              </a:schemeClr>
              <a:prstClr val="white"/>
            </a:duotone>
            <a:alphaModFix amt="82000"/>
            <a:extLst>
              <a:ext uri="{BEBA8EAE-BF5A-486C-A8C5-ECC9F3942E4B}">
                <a14:imgProps xmlns:a14="http://schemas.microsoft.com/office/drawing/2010/main">
                  <a14:imgLayer r:embed="rId8">
                    <a14:imgEffect>
                      <a14:sharpenSoften amount="100000"/>
                    </a14:imgEffect>
                    <a14:imgEffect>
                      <a14:saturation sat="400000"/>
                    </a14:imgEffect>
                    <a14:imgEffect>
                      <a14:brightnessContrast bright="38000" contrast="20000"/>
                    </a14:imgEffect>
                  </a14:imgLayer>
                </a14:imgProps>
              </a:ext>
              <a:ext uri="{28A0092B-C50C-407E-A947-70E740481C1C}">
                <a14:useLocalDpi xmlns:a14="http://schemas.microsoft.com/office/drawing/2010/main" val="0"/>
              </a:ext>
            </a:extLst>
          </a:blip>
          <a:srcRect r="9"/>
          <a:stretch>
            <a:fillRect/>
          </a:stretch>
        </p:blipFill>
        <p:spPr bwMode="auto">
          <a:xfrm>
            <a:off x="25702876" y="28489136"/>
            <a:ext cx="3894114" cy="3032139"/>
          </a:xfrm>
          <a:prstGeom prst="rect">
            <a:avLst/>
          </a:prstGeom>
          <a:noFill/>
          <a:ln>
            <a:noFill/>
          </a:ln>
        </p:spPr>
      </p:pic>
      <p:pic>
        <p:nvPicPr>
          <p:cNvPr id="183" name="그림 182">
            <a:extLst>
              <a:ext uri="{FF2B5EF4-FFF2-40B4-BE49-F238E27FC236}">
                <a16:creationId xmlns:a16="http://schemas.microsoft.com/office/drawing/2014/main" id="{AECE8995-F88D-4D7F-9C67-35C453C6E55F}"/>
              </a:ext>
            </a:extLst>
          </p:cNvPr>
          <p:cNvPicPr/>
          <p:nvPr/>
        </p:nvPicPr>
        <p:blipFill>
          <a:blip r:embed="rId9" cstate="print">
            <a:alphaModFix amt="85000"/>
            <a:duotone>
              <a:schemeClr val="accent1">
                <a:shade val="45000"/>
                <a:satMod val="135000"/>
              </a:schemeClr>
              <a:prstClr val="white"/>
            </a:duotone>
            <a:extLst>
              <a:ext uri="{BEBA8EAE-BF5A-486C-A8C5-ECC9F3942E4B}">
                <a14:imgProps xmlns:a14="http://schemas.microsoft.com/office/drawing/2010/main">
                  <a14:imgLayer r:embed="rId10">
                    <a14:imgEffect>
                      <a14:sharpenSoften amount="100000"/>
                    </a14:imgEffect>
                    <a14:imgEffect>
                      <a14:saturation sat="0"/>
                    </a14:imgEffect>
                    <a14:imgEffect>
                      <a14:brightnessContrast bright="38000" contrast="20000"/>
                    </a14:imgEffect>
                  </a14:imgLayer>
                </a14:imgProps>
              </a:ext>
              <a:ext uri="{28A0092B-C50C-407E-A947-70E740481C1C}">
                <a14:useLocalDpi xmlns:a14="http://schemas.microsoft.com/office/drawing/2010/main" val="0"/>
              </a:ext>
            </a:extLst>
          </a:blip>
          <a:srcRect r="9" b="31"/>
          <a:stretch>
            <a:fillRect/>
          </a:stretch>
        </p:blipFill>
        <p:spPr bwMode="auto">
          <a:xfrm>
            <a:off x="15871856" y="28518182"/>
            <a:ext cx="3898174" cy="2962455"/>
          </a:xfrm>
          <a:prstGeom prst="rect">
            <a:avLst/>
          </a:prstGeom>
          <a:noFill/>
          <a:ln>
            <a:noFill/>
          </a:ln>
          <a:scene3d>
            <a:camera prst="orthographicFront"/>
            <a:lightRig rig="threePt" dir="t"/>
          </a:scene3d>
          <a:sp3d>
            <a:bevelB w="0"/>
            <a:contourClr>
              <a:schemeClr val="bg2"/>
            </a:contourClr>
          </a:sp3d>
        </p:spPr>
      </p:pic>
      <p:graphicFrame>
        <p:nvGraphicFramePr>
          <p:cNvPr id="7" name="표 6">
            <a:extLst>
              <a:ext uri="{FF2B5EF4-FFF2-40B4-BE49-F238E27FC236}">
                <a16:creationId xmlns:a16="http://schemas.microsoft.com/office/drawing/2014/main" id="{AD5977C8-2EDE-43FF-80D3-BA50D8DFCD3B}"/>
              </a:ext>
            </a:extLst>
          </p:cNvPr>
          <p:cNvGraphicFramePr>
            <a:graphicFrameLocks noGrp="1"/>
          </p:cNvGraphicFramePr>
          <p:nvPr>
            <p:extLst>
              <p:ext uri="{D42A27DB-BD31-4B8C-83A1-F6EECF244321}">
                <p14:modId xmlns:p14="http://schemas.microsoft.com/office/powerpoint/2010/main" val="298474590"/>
              </p:ext>
            </p:extLst>
          </p:nvPr>
        </p:nvGraphicFramePr>
        <p:xfrm>
          <a:off x="22918879" y="22645727"/>
          <a:ext cx="5198385" cy="3356483"/>
        </p:xfrm>
        <a:graphic>
          <a:graphicData uri="http://schemas.openxmlformats.org/drawingml/2006/table">
            <a:tbl>
              <a:tblPr firstRow="1" firstCol="1" bandRow="1">
                <a:tableStyleId>{5C22544A-7EE6-4342-B048-85BDC9FD1C3A}</a:tableStyleId>
              </a:tblPr>
              <a:tblGrid>
                <a:gridCol w="3837140">
                  <a:extLst>
                    <a:ext uri="{9D8B030D-6E8A-4147-A177-3AD203B41FA5}">
                      <a16:colId xmlns:a16="http://schemas.microsoft.com/office/drawing/2014/main" val="622860939"/>
                    </a:ext>
                  </a:extLst>
                </a:gridCol>
                <a:gridCol w="645615">
                  <a:extLst>
                    <a:ext uri="{9D8B030D-6E8A-4147-A177-3AD203B41FA5}">
                      <a16:colId xmlns:a16="http://schemas.microsoft.com/office/drawing/2014/main" val="629648613"/>
                    </a:ext>
                  </a:extLst>
                </a:gridCol>
                <a:gridCol w="715630">
                  <a:extLst>
                    <a:ext uri="{9D8B030D-6E8A-4147-A177-3AD203B41FA5}">
                      <a16:colId xmlns:a16="http://schemas.microsoft.com/office/drawing/2014/main" val="1705767668"/>
                    </a:ext>
                  </a:extLst>
                </a:gridCol>
              </a:tblGrid>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Parameter</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solidFill>
                            <a:schemeClr val="tx1"/>
                          </a:solidFill>
                          <a:effectLst/>
                        </a:rPr>
                        <a:t>Value</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solidFill>
                            <a:schemeClr val="tx1"/>
                          </a:solidFill>
                          <a:effectLst/>
                        </a:rPr>
                        <a:t>Unit</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244718"/>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Supply Voltage</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3.3</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V</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329320"/>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Supply Current</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73</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err="1">
                          <a:effectLst/>
                        </a:rPr>
                        <a:t>uA</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044135"/>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DC Gain</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80.2</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dB</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4934381"/>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Unity Gain Bandwidth</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21.6</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MHz</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5031040"/>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-3 dB Bandwidth</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2.05</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kHz</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431617"/>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Phase Margin</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66.3</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deg</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354434"/>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Gain Margin</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11.1</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dB</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2988322"/>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Common Mode Rejection Ratio</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70.3</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dB</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8984895"/>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Power Supply Rejection Ratio (Positive)</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83.8</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dB</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998241"/>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Power Supply Rejection Ratio (Negative)</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74.0</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dB</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4016081"/>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Slew Rate (rising)</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24.8</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endParaRPr lang="en-US" sz="1200"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5968991"/>
                  </a:ext>
                </a:extLst>
              </a:tr>
              <a:tr h="233070">
                <a:tc>
                  <a:txBody>
                    <a:bodyPr/>
                    <a:lstStyle/>
                    <a:p>
                      <a:pPr marL="0" marR="0" algn="ctr" fontAlgn="base" latinLnBrk="0">
                        <a:lnSpc>
                          <a:spcPct val="160000"/>
                        </a:lnSpc>
                        <a:spcBef>
                          <a:spcPts val="0"/>
                        </a:spcBef>
                        <a:spcAft>
                          <a:spcPts val="0"/>
                        </a:spcAft>
                      </a:pPr>
                      <a:r>
                        <a:rPr lang="en-US" sz="1200" kern="0" dirty="0">
                          <a:solidFill>
                            <a:schemeClr val="tx1"/>
                          </a:solidFill>
                          <a:effectLst/>
                        </a:rPr>
                        <a:t>Input Referred Noise</a:t>
                      </a:r>
                      <a:endParaRPr lang="en-US" sz="1000"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r>
                        <a:rPr lang="en-US" sz="1200" kern="0" dirty="0">
                          <a:effectLst/>
                        </a:rPr>
                        <a:t>1.99</a:t>
                      </a:r>
                      <a:endParaRPr lang="en-US"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latinLnBrk="0">
                        <a:lnSpc>
                          <a:spcPct val="160000"/>
                        </a:lnSpc>
                        <a:spcBef>
                          <a:spcPts val="0"/>
                        </a:spcBef>
                        <a:spcAft>
                          <a:spcPts val="0"/>
                        </a:spcAft>
                      </a:pPr>
                      <a:endParaRPr lang="en-US" sz="1200" kern="0" dirty="0">
                        <a:solidFill>
                          <a:schemeClr val="tx1"/>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45996"/>
                  </a:ext>
                </a:extLst>
              </a:tr>
            </a:tbl>
          </a:graphicData>
        </a:graphic>
      </p:graphicFrame>
      <p:pic>
        <p:nvPicPr>
          <p:cNvPr id="1028" name="그림 44">
            <a:extLst>
              <a:ext uri="{FF2B5EF4-FFF2-40B4-BE49-F238E27FC236}">
                <a16:creationId xmlns:a16="http://schemas.microsoft.com/office/drawing/2014/main" id="{4574AD3A-680B-4308-ADB4-2E13B6728B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0369" y="25524058"/>
            <a:ext cx="288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86" name="그림 58">
            <a:extLst>
              <a:ext uri="{FF2B5EF4-FFF2-40B4-BE49-F238E27FC236}">
                <a16:creationId xmlns:a16="http://schemas.microsoft.com/office/drawing/2014/main" id="{9E273355-6C92-4E56-B24D-22B356F188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56068" y="25806411"/>
            <a:ext cx="517525" cy="152400"/>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a:extLst>
              <a:ext uri="{FF2B5EF4-FFF2-40B4-BE49-F238E27FC236}">
                <a16:creationId xmlns:a16="http://schemas.microsoft.com/office/drawing/2014/main" id="{4D8D5654-4E54-4712-A96C-34508D1C5A73}"/>
              </a:ext>
            </a:extLst>
          </p:cNvPr>
          <p:cNvSpPr txBox="1"/>
          <p:nvPr/>
        </p:nvSpPr>
        <p:spPr>
          <a:xfrm>
            <a:off x="23103683" y="26076946"/>
            <a:ext cx="5198385" cy="461665"/>
          </a:xfrm>
          <a:prstGeom prst="rect">
            <a:avLst/>
          </a:prstGeom>
          <a:noFill/>
        </p:spPr>
        <p:txBody>
          <a:bodyPr wrap="square" rtlCol="0">
            <a:spAutoFit/>
          </a:bodyPr>
          <a:lstStyle/>
          <a:p>
            <a:pPr algn="just" latinLnBrk="0"/>
            <a:r>
              <a:rPr lang="en-US" altLang="ko-KR" sz="2400" b="1" dirty="0"/>
              <a:t>Table. 1. Simulation Results Summary  </a:t>
            </a:r>
          </a:p>
        </p:txBody>
      </p:sp>
      <p:sp>
        <p:nvSpPr>
          <p:cNvPr id="8" name="TextBox 7">
            <a:extLst>
              <a:ext uri="{FF2B5EF4-FFF2-40B4-BE49-F238E27FC236}">
                <a16:creationId xmlns:a16="http://schemas.microsoft.com/office/drawing/2014/main" id="{E2367D3C-12CB-4C4B-A7DD-BABACE350DEF}"/>
              </a:ext>
            </a:extLst>
          </p:cNvPr>
          <p:cNvSpPr txBox="1"/>
          <p:nvPr/>
        </p:nvSpPr>
        <p:spPr>
          <a:xfrm>
            <a:off x="17589536" y="31473474"/>
            <a:ext cx="908859" cy="461665"/>
          </a:xfrm>
          <a:prstGeom prst="rect">
            <a:avLst/>
          </a:prstGeom>
          <a:noFill/>
        </p:spPr>
        <p:txBody>
          <a:bodyPr wrap="square" rtlCol="0">
            <a:spAutoFit/>
          </a:bodyPr>
          <a:lstStyle/>
          <a:p>
            <a:pPr latinLnBrk="0"/>
            <a:r>
              <a:rPr lang="en-US" sz="2400" dirty="0"/>
              <a:t>A</a:t>
            </a:r>
          </a:p>
        </p:txBody>
      </p:sp>
      <p:sp>
        <p:nvSpPr>
          <p:cNvPr id="188" name="TextBox 187">
            <a:extLst>
              <a:ext uri="{FF2B5EF4-FFF2-40B4-BE49-F238E27FC236}">
                <a16:creationId xmlns:a16="http://schemas.microsoft.com/office/drawing/2014/main" id="{D70E62DD-1F1D-4E73-96FD-33368FBF6FAD}"/>
              </a:ext>
            </a:extLst>
          </p:cNvPr>
          <p:cNvSpPr txBox="1"/>
          <p:nvPr/>
        </p:nvSpPr>
        <p:spPr>
          <a:xfrm>
            <a:off x="22574417" y="31480065"/>
            <a:ext cx="908859" cy="461665"/>
          </a:xfrm>
          <a:prstGeom prst="rect">
            <a:avLst/>
          </a:prstGeom>
          <a:noFill/>
        </p:spPr>
        <p:txBody>
          <a:bodyPr wrap="square" rtlCol="0">
            <a:spAutoFit/>
          </a:bodyPr>
          <a:lstStyle/>
          <a:p>
            <a:pPr latinLnBrk="0"/>
            <a:r>
              <a:rPr lang="en-US" sz="2400" dirty="0"/>
              <a:t>B</a:t>
            </a:r>
          </a:p>
        </p:txBody>
      </p:sp>
      <p:sp>
        <p:nvSpPr>
          <p:cNvPr id="189" name="TextBox 188">
            <a:extLst>
              <a:ext uri="{FF2B5EF4-FFF2-40B4-BE49-F238E27FC236}">
                <a16:creationId xmlns:a16="http://schemas.microsoft.com/office/drawing/2014/main" id="{7B81CC6A-8D8B-4933-866D-F62EF49E18AC}"/>
              </a:ext>
            </a:extLst>
          </p:cNvPr>
          <p:cNvSpPr txBox="1"/>
          <p:nvPr/>
        </p:nvSpPr>
        <p:spPr>
          <a:xfrm>
            <a:off x="27714830" y="31535470"/>
            <a:ext cx="908859" cy="461665"/>
          </a:xfrm>
          <a:prstGeom prst="rect">
            <a:avLst/>
          </a:prstGeom>
          <a:noFill/>
        </p:spPr>
        <p:txBody>
          <a:bodyPr wrap="square" rtlCol="0">
            <a:spAutoFit/>
          </a:bodyPr>
          <a:lstStyle/>
          <a:p>
            <a:pPr latinLnBrk="0"/>
            <a:r>
              <a:rPr lang="en-US" sz="2400" dirty="0"/>
              <a:t>C</a:t>
            </a:r>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8067</TotalTime>
  <Words>911</Words>
  <Application>Microsoft Office PowerPoint</Application>
  <PresentationFormat>사용자 지정</PresentationFormat>
  <Paragraphs>134</Paragraphs>
  <Slides>1</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vt:i4>
      </vt:variant>
    </vt:vector>
  </HeadingPairs>
  <TitlesOfParts>
    <vt:vector size="10" baseType="lpstr">
      <vt:lpstr>굴림</vt:lpstr>
      <vt:lpstr>맑은 고딕</vt:lpstr>
      <vt:lpstr>Arial</vt:lpstr>
      <vt:lpstr>Calibri</vt:lpstr>
      <vt:lpstr>Calibri Light</vt:lpstr>
      <vt:lpstr>Courier New</vt:lpstr>
      <vt:lpstr>Times New Roman</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김승주[ 대학원석사과정재학 / 바이오의공학과 ]</cp:lastModifiedBy>
  <cp:revision>76</cp:revision>
  <cp:lastPrinted>2020-05-08T15:38:26Z</cp:lastPrinted>
  <dcterms:created xsi:type="dcterms:W3CDTF">2018-03-08T06:02:33Z</dcterms:created>
  <dcterms:modified xsi:type="dcterms:W3CDTF">2020-05-11T03:07:30Z</dcterms:modified>
</cp:coreProperties>
</file>